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71" r:id="rId3"/>
    <p:sldId id="272" r:id="rId4"/>
    <p:sldId id="273" r:id="rId5"/>
    <p:sldId id="265" r:id="rId6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43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979" autoAdjust="0"/>
  </p:normalViewPr>
  <p:slideViewPr>
    <p:cSldViewPr snapToGrid="0">
      <p:cViewPr varScale="1">
        <p:scale>
          <a:sx n="90" d="100"/>
          <a:sy n="90" d="100"/>
        </p:scale>
        <p:origin x="55" y="-89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51950-18FA-4665-8DB9-B220723BDE7B}" type="datetimeFigureOut">
              <a:rPr lang="en-CA" smtClean="0"/>
              <a:t>2020-09-22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822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822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EBB5D-5643-42D6-A3FD-6E619C8AA58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40128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4A8CE-8DB3-4B68-8FB1-06E12ECA9F56}" type="datetimeFigureOut">
              <a:rPr lang="en-CA" smtClean="0"/>
              <a:t>2020-09-22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575"/>
            <a:ext cx="548640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FECC6-DDB9-4AD8-8D06-558E791395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3190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FECC6-DDB9-4AD8-8D06-558E791395AB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80737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FECC6-DDB9-4AD8-8D06-558E791395AB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0464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1050" y="1414463"/>
            <a:ext cx="6552079" cy="2387600"/>
          </a:xfrm>
        </p:spPr>
        <p:txBody>
          <a:bodyPr anchor="b"/>
          <a:lstStyle>
            <a:lvl1pPr algn="l">
              <a:defRPr sz="6000" b="1">
                <a:solidFill>
                  <a:srgbClr val="034357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1050" y="3750701"/>
            <a:ext cx="6552079" cy="165576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034357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  <p:pic>
        <p:nvPicPr>
          <p:cNvPr id="8" name="Picture 2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6975" y="244475"/>
            <a:ext cx="131286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" y="349250"/>
            <a:ext cx="3013075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5002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34357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575471" cy="4486275"/>
          </a:xfrm>
        </p:spPr>
        <p:txBody>
          <a:bodyPr/>
          <a:lstStyle>
            <a:lvl1pPr marL="514350" indent="-514350">
              <a:spcBef>
                <a:spcPts val="1800"/>
              </a:spcBef>
              <a:buFont typeface="+mj-lt"/>
              <a:buAutoNum type="arabicPeriod"/>
              <a:defRPr sz="2400">
                <a:solidFill>
                  <a:srgbClr val="034357"/>
                </a:solidFill>
                <a:latin typeface="+mj-lt"/>
              </a:defRPr>
            </a:lvl1pPr>
            <a:lvl2pPr marL="914400" indent="-457200">
              <a:buFont typeface="Arial" panose="020B0604020202020204" pitchFamily="34" charset="0"/>
              <a:buChar char="•"/>
              <a:defRPr sz="2000">
                <a:solidFill>
                  <a:srgbClr val="034357"/>
                </a:solidFill>
                <a:latin typeface="+mj-lt"/>
              </a:defRPr>
            </a:lvl2pPr>
            <a:lvl3pPr marL="1257300" indent="-342900">
              <a:buFont typeface="Courier New" panose="02070309020205020404" pitchFamily="49" charset="0"/>
              <a:buChar char="o"/>
              <a:defRPr sz="1800">
                <a:solidFill>
                  <a:srgbClr val="034357"/>
                </a:solidFill>
                <a:latin typeface="+mj-lt"/>
              </a:defRPr>
            </a:lvl3pPr>
            <a:lvl4pPr marL="1714500" indent="-342900">
              <a:buFont typeface="Courier New" panose="02070309020205020404" pitchFamily="49" charset="0"/>
              <a:buChar char="o"/>
              <a:defRPr sz="1600">
                <a:solidFill>
                  <a:srgbClr val="034357"/>
                </a:solidFill>
                <a:latin typeface="+mj-lt"/>
              </a:defRPr>
            </a:lvl4pPr>
            <a:lvl5pPr marL="2171700" indent="-342900">
              <a:buFont typeface="Courier New" panose="02070309020205020404" pitchFamily="49" charset="0"/>
              <a:buChar char="o"/>
              <a:defRPr sz="1600">
                <a:solidFill>
                  <a:srgbClr val="034357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 smtClean="0"/>
          </a:p>
          <a:p>
            <a:pPr lvl="4"/>
            <a:endParaRPr lang="en-US" dirty="0" smtClean="0"/>
          </a:p>
          <a:p>
            <a:pPr lvl="4"/>
            <a:endParaRPr lang="en-CA" dirty="0"/>
          </a:p>
        </p:txBody>
      </p:sp>
      <p:sp>
        <p:nvSpPr>
          <p:cNvPr id="8" name="Google Shape;586;p31"/>
          <p:cNvSpPr>
            <a:spLocks noChangeArrowheads="1"/>
          </p:cNvSpPr>
          <p:nvPr userDrawn="1"/>
        </p:nvSpPr>
        <p:spPr bwMode="auto">
          <a:xfrm>
            <a:off x="6195526" y="971230"/>
            <a:ext cx="10611725" cy="8119037"/>
          </a:xfrm>
          <a:prstGeom prst="parallelogram">
            <a:avLst>
              <a:gd name="adj" fmla="val 101114"/>
            </a:avLst>
          </a:prstGeom>
          <a:solidFill>
            <a:srgbClr val="0343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Neutra Text Book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Neutra Text Book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Neutra Text Book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351" y="3672504"/>
            <a:ext cx="3028950" cy="2686050"/>
          </a:xfrm>
          <a:prstGeom prst="rect">
            <a:avLst/>
          </a:prstGeom>
        </p:spPr>
      </p:pic>
      <p:sp>
        <p:nvSpPr>
          <p:cNvPr id="13" name="Google Shape;587;p31"/>
          <p:cNvSpPr>
            <a:spLocks noChangeArrowheads="1"/>
          </p:cNvSpPr>
          <p:nvPr userDrawn="1"/>
        </p:nvSpPr>
        <p:spPr bwMode="auto">
          <a:xfrm rot="5400000">
            <a:off x="5788" y="-1171"/>
            <a:ext cx="868219" cy="879796"/>
          </a:xfrm>
          <a:prstGeom prst="rtTriangle">
            <a:avLst/>
          </a:prstGeom>
          <a:solidFill>
            <a:srgbClr val="0343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Neutra Text Book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Neutra Text Book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Neutra Text Book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en-US" altLang="en-US" sz="1400">
                <a:solidFill>
                  <a:srgbClr val="054343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2798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203" y="929810"/>
            <a:ext cx="6646476" cy="2852737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rgbClr val="034357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203" y="3809535"/>
            <a:ext cx="6646476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34357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82997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5149"/>
            <a:ext cx="10515600" cy="1325563"/>
          </a:xfrm>
        </p:spPr>
        <p:txBody>
          <a:bodyPr/>
          <a:lstStyle>
            <a:lvl1pPr>
              <a:defRPr b="1">
                <a:solidFill>
                  <a:srgbClr val="034357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>
                <a:solidFill>
                  <a:srgbClr val="034357"/>
                </a:solidFill>
              </a:defRPr>
            </a:lvl1pPr>
            <a:lvl2pPr marL="685800" indent="-228600">
              <a:buFontTx/>
              <a:buBlip>
                <a:blip r:embed="rId2"/>
              </a:buBlip>
              <a:defRPr sz="2000">
                <a:solidFill>
                  <a:srgbClr val="034357"/>
                </a:solidFill>
                <a:latin typeface="+mj-lt"/>
              </a:defRPr>
            </a:lvl2pPr>
            <a:lvl3pPr>
              <a:defRPr sz="1800">
                <a:solidFill>
                  <a:srgbClr val="034357"/>
                </a:solidFill>
                <a:latin typeface="+mj-lt"/>
              </a:defRPr>
            </a:lvl3pPr>
            <a:lvl4pPr>
              <a:defRPr sz="1600">
                <a:solidFill>
                  <a:srgbClr val="034357"/>
                </a:solidFill>
                <a:latin typeface="+mj-lt"/>
              </a:defRPr>
            </a:lvl4pPr>
            <a:lvl5pPr>
              <a:defRPr sz="1600">
                <a:solidFill>
                  <a:srgbClr val="034357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  <a:lvl2pPr marL="685800" indent="-228600">
              <a:buFontTx/>
              <a:buBlip>
                <a:blip r:embed="rId2"/>
              </a:buBlip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169988"/>
            <a:ext cx="3317875" cy="130175"/>
          </a:xfrm>
          <a:prstGeom prst="rect">
            <a:avLst/>
          </a:prstGeom>
          <a:solidFill>
            <a:srgbClr val="034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9" name="Google Shape;587;p31"/>
          <p:cNvSpPr>
            <a:spLocks noChangeArrowheads="1"/>
          </p:cNvSpPr>
          <p:nvPr userDrawn="1"/>
        </p:nvSpPr>
        <p:spPr bwMode="auto">
          <a:xfrm rot="16200000">
            <a:off x="10989394" y="5655392"/>
            <a:ext cx="1194643" cy="1210573"/>
          </a:xfrm>
          <a:prstGeom prst="rtTriangle">
            <a:avLst/>
          </a:prstGeom>
          <a:solidFill>
            <a:srgbClr val="0343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Neutra Text Book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Neutra Text Book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Neutra Text Book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en-US" altLang="en-US" sz="1400">
                <a:solidFill>
                  <a:srgbClr val="054343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6501" y="5941985"/>
            <a:ext cx="903480" cy="80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630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1923"/>
            <a:ext cx="10515600" cy="1325563"/>
          </a:xfrm>
        </p:spPr>
        <p:txBody>
          <a:bodyPr/>
          <a:lstStyle>
            <a:lvl1pPr>
              <a:defRPr b="1">
                <a:solidFill>
                  <a:srgbClr val="034357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68978"/>
          </a:xfrm>
        </p:spPr>
        <p:txBody>
          <a:bodyPr anchor="b">
            <a:normAutofit/>
          </a:bodyPr>
          <a:lstStyle>
            <a:lvl1pPr marL="0" indent="0">
              <a:buNone/>
              <a:defRPr sz="2400" b="0">
                <a:solidFill>
                  <a:srgbClr val="03435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400418"/>
            <a:ext cx="5157787" cy="3571968"/>
          </a:xfrm>
        </p:spPr>
        <p:txBody>
          <a:bodyPr/>
          <a:lstStyle>
            <a:lvl1pPr>
              <a:defRPr sz="2000">
                <a:solidFill>
                  <a:srgbClr val="034357"/>
                </a:solidFill>
                <a:latin typeface="+mj-lt"/>
              </a:defRPr>
            </a:lvl1pPr>
            <a:lvl2pPr marL="685800" indent="-228600">
              <a:buFontTx/>
              <a:buBlip>
                <a:blip r:embed="rId2"/>
              </a:buBlip>
              <a:defRPr sz="1800">
                <a:solidFill>
                  <a:srgbClr val="034357"/>
                </a:solidFill>
                <a:latin typeface="+mj-lt"/>
              </a:defRPr>
            </a:lvl2pPr>
            <a:lvl3pPr>
              <a:defRPr sz="1600">
                <a:solidFill>
                  <a:srgbClr val="034357"/>
                </a:solidFill>
                <a:latin typeface="+mj-lt"/>
              </a:defRPr>
            </a:lvl3pPr>
            <a:lvl4pPr>
              <a:defRPr sz="1400">
                <a:solidFill>
                  <a:srgbClr val="034357"/>
                </a:solidFill>
                <a:latin typeface="+mj-lt"/>
              </a:defRPr>
            </a:lvl4pPr>
            <a:lvl5pPr>
              <a:defRPr sz="1200">
                <a:solidFill>
                  <a:srgbClr val="034357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68978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03435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400418"/>
            <a:ext cx="5183188" cy="3571968"/>
          </a:xfrm>
        </p:spPr>
        <p:txBody>
          <a:bodyPr/>
          <a:lstStyle>
            <a:lvl1pPr>
              <a:defRPr sz="2000">
                <a:solidFill>
                  <a:srgbClr val="034357"/>
                </a:solidFill>
                <a:latin typeface="+mj-lt"/>
              </a:defRPr>
            </a:lvl1pPr>
            <a:lvl2pPr marL="685800" indent="-228600">
              <a:buFontTx/>
              <a:buBlip>
                <a:blip r:embed="rId2"/>
              </a:buBlip>
              <a:defRPr sz="1800">
                <a:solidFill>
                  <a:srgbClr val="034357"/>
                </a:solidFill>
                <a:latin typeface="+mj-lt"/>
              </a:defRPr>
            </a:lvl2pPr>
            <a:lvl3pPr>
              <a:defRPr sz="1600">
                <a:solidFill>
                  <a:srgbClr val="034357"/>
                </a:solidFill>
                <a:latin typeface="+mj-lt"/>
              </a:defRPr>
            </a:lvl3pPr>
            <a:lvl4pPr>
              <a:defRPr sz="1400">
                <a:solidFill>
                  <a:srgbClr val="034357"/>
                </a:solidFill>
                <a:latin typeface="+mj-lt"/>
              </a:defRPr>
            </a:lvl4pPr>
            <a:lvl5pPr>
              <a:defRPr sz="1200">
                <a:solidFill>
                  <a:srgbClr val="034357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169988"/>
            <a:ext cx="3317875" cy="130175"/>
          </a:xfrm>
          <a:prstGeom prst="rect">
            <a:avLst/>
          </a:prstGeom>
          <a:solidFill>
            <a:srgbClr val="034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5" name="Google Shape;587;p31"/>
          <p:cNvSpPr>
            <a:spLocks noChangeArrowheads="1"/>
          </p:cNvSpPr>
          <p:nvPr userDrawn="1"/>
        </p:nvSpPr>
        <p:spPr bwMode="auto">
          <a:xfrm rot="16200000">
            <a:off x="10989394" y="5655392"/>
            <a:ext cx="1194643" cy="1210573"/>
          </a:xfrm>
          <a:prstGeom prst="rtTriangle">
            <a:avLst/>
          </a:prstGeom>
          <a:solidFill>
            <a:srgbClr val="0343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Neutra Text Book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Neutra Text Book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Neutra Text Book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en-US" altLang="en-US" sz="1400">
                <a:solidFill>
                  <a:srgbClr val="054343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6501" y="5941985"/>
            <a:ext cx="903480" cy="80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753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1169988"/>
            <a:ext cx="3317875" cy="130175"/>
          </a:xfrm>
          <a:prstGeom prst="rect">
            <a:avLst/>
          </a:prstGeom>
          <a:solidFill>
            <a:srgbClr val="034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9788" y="101923"/>
            <a:ext cx="10515600" cy="1325563"/>
          </a:xfrm>
        </p:spPr>
        <p:txBody>
          <a:bodyPr/>
          <a:lstStyle>
            <a:lvl1pPr>
              <a:defRPr b="1">
                <a:solidFill>
                  <a:srgbClr val="034357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7188" cy="4351338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034357"/>
                </a:solidFill>
              </a:defRPr>
            </a:lvl1pPr>
            <a:lvl2pPr marL="685800" indent="-228600">
              <a:buFontTx/>
              <a:buBlip>
                <a:blip r:embed="rId2"/>
              </a:buBlip>
              <a:defRPr sz="2000">
                <a:solidFill>
                  <a:srgbClr val="034357"/>
                </a:solidFill>
                <a:latin typeface="+mj-lt"/>
              </a:defRPr>
            </a:lvl2pPr>
            <a:lvl3pPr>
              <a:defRPr sz="1800">
                <a:solidFill>
                  <a:srgbClr val="034357"/>
                </a:solidFill>
                <a:latin typeface="+mj-lt"/>
              </a:defRPr>
            </a:lvl3pPr>
            <a:lvl4pPr>
              <a:defRPr sz="1600">
                <a:solidFill>
                  <a:srgbClr val="034357"/>
                </a:solidFill>
                <a:latin typeface="+mj-lt"/>
              </a:defRPr>
            </a:lvl4pPr>
            <a:lvl5pPr>
              <a:defRPr sz="1600">
                <a:solidFill>
                  <a:srgbClr val="034357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11" name="Google Shape;587;p31"/>
          <p:cNvSpPr>
            <a:spLocks noChangeArrowheads="1"/>
          </p:cNvSpPr>
          <p:nvPr userDrawn="1"/>
        </p:nvSpPr>
        <p:spPr bwMode="auto">
          <a:xfrm rot="16200000">
            <a:off x="10989394" y="5655392"/>
            <a:ext cx="1194643" cy="1210573"/>
          </a:xfrm>
          <a:prstGeom prst="rtTriangle">
            <a:avLst/>
          </a:prstGeom>
          <a:solidFill>
            <a:srgbClr val="0343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Neutra Text Book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Neutra Text Book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Neutra Text Book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en-US" altLang="en-US" sz="1400">
                <a:solidFill>
                  <a:srgbClr val="054343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6501" y="5941985"/>
            <a:ext cx="903480" cy="80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146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587;p31"/>
          <p:cNvSpPr>
            <a:spLocks noChangeArrowheads="1"/>
          </p:cNvSpPr>
          <p:nvPr userDrawn="1"/>
        </p:nvSpPr>
        <p:spPr bwMode="auto">
          <a:xfrm rot="16200000">
            <a:off x="10989394" y="5655392"/>
            <a:ext cx="1194643" cy="1210573"/>
          </a:xfrm>
          <a:prstGeom prst="rtTriangle">
            <a:avLst/>
          </a:prstGeom>
          <a:solidFill>
            <a:srgbClr val="0343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Neutra Text Book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Neutra Text Book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Neutra Text Book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en-US" altLang="en-US" sz="1400">
                <a:solidFill>
                  <a:srgbClr val="054343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6501" y="5941985"/>
            <a:ext cx="903480" cy="80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97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1"/>
            <a:ext cx="3932237" cy="1039906"/>
          </a:xfrm>
        </p:spPr>
        <p:txBody>
          <a:bodyPr anchor="b"/>
          <a:lstStyle>
            <a:lvl1pPr>
              <a:defRPr sz="3200" b="1">
                <a:solidFill>
                  <a:srgbClr val="034357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573741"/>
            <a:ext cx="6172200" cy="5287310"/>
          </a:xfrm>
        </p:spPr>
        <p:txBody>
          <a:bodyPr/>
          <a:lstStyle>
            <a:lvl1pPr>
              <a:defRPr sz="2400">
                <a:solidFill>
                  <a:srgbClr val="034357"/>
                </a:solidFill>
              </a:defRPr>
            </a:lvl1pPr>
            <a:lvl2pPr marL="685800" indent="-228600">
              <a:buFontTx/>
              <a:buBlip>
                <a:blip r:embed="rId2"/>
              </a:buBlip>
              <a:defRPr sz="2000">
                <a:solidFill>
                  <a:srgbClr val="034357"/>
                </a:solidFill>
                <a:latin typeface="+mj-lt"/>
              </a:defRPr>
            </a:lvl2pPr>
            <a:lvl3pPr>
              <a:defRPr sz="1800">
                <a:solidFill>
                  <a:srgbClr val="034357"/>
                </a:solidFill>
                <a:latin typeface="+mj-lt"/>
              </a:defRPr>
            </a:lvl3pPr>
            <a:lvl4pPr>
              <a:defRPr sz="1600">
                <a:solidFill>
                  <a:srgbClr val="034357"/>
                </a:solidFill>
                <a:latin typeface="+mj-lt"/>
              </a:defRPr>
            </a:lvl4pPr>
            <a:lvl5pPr>
              <a:defRPr sz="1400">
                <a:solidFill>
                  <a:srgbClr val="034357"/>
                </a:solidFill>
                <a:latin typeface="+mj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00154"/>
            <a:ext cx="3932237" cy="386883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34357"/>
                </a:solidFill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1683543"/>
            <a:ext cx="3317875" cy="130175"/>
          </a:xfrm>
          <a:prstGeom prst="rect">
            <a:avLst/>
          </a:prstGeom>
          <a:solidFill>
            <a:srgbClr val="034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" name="Google Shape;587;p31"/>
          <p:cNvSpPr>
            <a:spLocks noChangeArrowheads="1"/>
          </p:cNvSpPr>
          <p:nvPr userDrawn="1"/>
        </p:nvSpPr>
        <p:spPr bwMode="auto">
          <a:xfrm rot="16200000">
            <a:off x="10989394" y="5655392"/>
            <a:ext cx="1194643" cy="1210573"/>
          </a:xfrm>
          <a:prstGeom prst="rtTriangle">
            <a:avLst/>
          </a:prstGeom>
          <a:solidFill>
            <a:srgbClr val="0343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Neutra Text Book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Neutra Text Book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Neutra Text Book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en-US" altLang="en-US" sz="1400">
                <a:solidFill>
                  <a:srgbClr val="054343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6501" y="5941985"/>
            <a:ext cx="903480" cy="80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699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1"/>
            <a:ext cx="3932237" cy="1048870"/>
          </a:xfrm>
        </p:spPr>
        <p:txBody>
          <a:bodyPr anchor="b"/>
          <a:lstStyle>
            <a:lvl1pPr>
              <a:defRPr sz="3200" b="1">
                <a:solidFill>
                  <a:srgbClr val="034357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4849905"/>
          </a:xfrm>
        </p:spPr>
        <p:txBody>
          <a:bodyPr/>
          <a:lstStyle>
            <a:lvl1pPr marL="0" indent="0">
              <a:buNone/>
              <a:defRPr sz="3200">
                <a:solidFill>
                  <a:srgbClr val="034357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991190"/>
            <a:ext cx="3932237" cy="387779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34357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1683543"/>
            <a:ext cx="3317875" cy="130175"/>
          </a:xfrm>
          <a:prstGeom prst="rect">
            <a:avLst/>
          </a:prstGeom>
          <a:solidFill>
            <a:srgbClr val="034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3"/>
          </p:nvPr>
        </p:nvSpPr>
        <p:spPr>
          <a:xfrm>
            <a:off x="5183189" y="5510071"/>
            <a:ext cx="6170612" cy="358918"/>
          </a:xfrm>
        </p:spPr>
        <p:txBody>
          <a:bodyPr/>
          <a:lstStyle>
            <a:lvl1pPr marL="0" indent="0">
              <a:buNone/>
              <a:defRPr sz="1600">
                <a:solidFill>
                  <a:srgbClr val="034357"/>
                </a:solidFill>
                <a:latin typeface="+mj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12" name="Google Shape;587;p31"/>
          <p:cNvSpPr>
            <a:spLocks noChangeArrowheads="1"/>
          </p:cNvSpPr>
          <p:nvPr userDrawn="1"/>
        </p:nvSpPr>
        <p:spPr bwMode="auto">
          <a:xfrm rot="16200000">
            <a:off x="10989394" y="5655392"/>
            <a:ext cx="1194643" cy="1210573"/>
          </a:xfrm>
          <a:prstGeom prst="rtTriangle">
            <a:avLst/>
          </a:prstGeom>
          <a:solidFill>
            <a:srgbClr val="0343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Neutra Text Book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Neutra Text Book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Neutra Text Book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eutra Text Book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en-US" altLang="en-US" sz="1400">
                <a:solidFill>
                  <a:srgbClr val="054343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6501" y="5941985"/>
            <a:ext cx="903480" cy="80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665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554E4-B1D9-4E59-831F-878381AB1608}" type="datetimeFigureOut">
              <a:rPr lang="en-CA" smtClean="0"/>
              <a:t>2020-09-22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CF59D-61D0-4E0A-B519-C338D406BF9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3014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1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5913" y="1053780"/>
            <a:ext cx="7521506" cy="2123767"/>
          </a:xfrm>
        </p:spPr>
        <p:txBody>
          <a:bodyPr>
            <a:normAutofit/>
          </a:bodyPr>
          <a:lstStyle/>
          <a:p>
            <a:r>
              <a:rPr lang="en-CA" sz="4000" dirty="0" smtClean="0"/>
              <a:t>Webinar: Financial </a:t>
            </a:r>
            <a:r>
              <a:rPr lang="en-CA" sz="4000" dirty="0"/>
              <a:t>and Health Management in COVID 19 </a:t>
            </a:r>
            <a:r>
              <a:rPr lang="en-CA" sz="4000" dirty="0" smtClean="0"/>
              <a:t>Era</a:t>
            </a:r>
            <a:r>
              <a:rPr lang="en-CA" dirty="0"/>
              <a:t/>
            </a:r>
            <a:br>
              <a:rPr lang="en-CA" dirty="0"/>
            </a:br>
            <a:endParaRPr lang="en-CA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5913" y="4521240"/>
            <a:ext cx="6552079" cy="166832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b="1" dirty="0" smtClean="0"/>
              <a:t>Michael Lazaruk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dirty="0" smtClean="0"/>
              <a:t>Senior Trade Commissioner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sz="2000" dirty="0" smtClean="0"/>
              <a:t>Embassy of Canada to </a:t>
            </a:r>
            <a:r>
              <a:rPr lang="en-CA" sz="2000" dirty="0" smtClean="0"/>
              <a:t>the Republic of Indonesia</a:t>
            </a:r>
            <a:endParaRPr lang="en-CA" sz="2000" dirty="0"/>
          </a:p>
        </p:txBody>
      </p:sp>
      <p:sp>
        <p:nvSpPr>
          <p:cNvPr id="4" name="Rectangle 3"/>
          <p:cNvSpPr/>
          <p:nvPr/>
        </p:nvSpPr>
        <p:spPr>
          <a:xfrm>
            <a:off x="835913" y="2921931"/>
            <a:ext cx="52305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000" dirty="0" smtClean="0"/>
              <a:t>Hosted </a:t>
            </a:r>
            <a:r>
              <a:rPr lang="en-CA" sz="2000" dirty="0" smtClean="0"/>
              <a:t>by the </a:t>
            </a:r>
            <a:r>
              <a:rPr lang="en-CA" sz="2000" dirty="0" smtClean="0"/>
              <a:t>Indonesia Canada Chamber of Commerce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1852731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COVID19 – A Devastating </a:t>
            </a:r>
            <a:r>
              <a:rPr lang="en-CA" dirty="0" smtClean="0"/>
              <a:t>Toll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CA" sz="3600" dirty="0" smtClean="0"/>
              <a:t>Global </a:t>
            </a:r>
            <a:r>
              <a:rPr lang="en-CA" sz="3600" dirty="0"/>
              <a:t>Human and Economic </a:t>
            </a:r>
            <a:r>
              <a:rPr lang="en-CA" sz="3600" dirty="0" smtClean="0"/>
              <a:t>impact </a:t>
            </a:r>
            <a:r>
              <a:rPr lang="en-CA" sz="3600" dirty="0"/>
              <a:t>of </a:t>
            </a:r>
            <a:r>
              <a:rPr lang="en-CA" sz="3600" dirty="0" smtClean="0"/>
              <a:t>COVID19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CA" sz="3600" dirty="0"/>
              <a:t>Impact on Indonesia and Canada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CA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2366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Complex Health and Economic Challenges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CA" sz="3600" dirty="0"/>
              <a:t>Multiple </a:t>
            </a:r>
            <a:r>
              <a:rPr lang="en-CA" sz="3600" dirty="0" smtClean="0"/>
              <a:t>Simultaneous </a:t>
            </a:r>
            <a:r>
              <a:rPr lang="en-CA" sz="3600" dirty="0"/>
              <a:t>and Inter-connected </a:t>
            </a:r>
            <a:r>
              <a:rPr lang="en-CA" sz="3600" dirty="0" smtClean="0"/>
              <a:t>crises  </a:t>
            </a:r>
            <a:endParaRPr lang="en-CA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CA" sz="3600" dirty="0" smtClean="0"/>
              <a:t>Effective r</a:t>
            </a:r>
            <a:r>
              <a:rPr lang="en-CA" sz="3600" dirty="0" smtClean="0"/>
              <a:t>esponse requires a Comprehensive and Holistic approach</a:t>
            </a:r>
            <a:endParaRPr lang="en-CA" sz="36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34661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Cooperation is Key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3600" dirty="0"/>
              <a:t>Overcoming the </a:t>
            </a:r>
            <a:r>
              <a:rPr lang="en-CA" sz="3600" dirty="0" smtClean="0"/>
              <a:t>impacts </a:t>
            </a:r>
            <a:r>
              <a:rPr lang="en-CA" sz="3600" dirty="0"/>
              <a:t>of the pandemic will require deeper </a:t>
            </a:r>
            <a:r>
              <a:rPr lang="en-CA" sz="3600" dirty="0" smtClean="0"/>
              <a:t>Cooperation </a:t>
            </a:r>
            <a:r>
              <a:rPr lang="en-CA" sz="3600" dirty="0"/>
              <a:t>between </a:t>
            </a:r>
            <a:r>
              <a:rPr lang="en-CA" sz="3600" dirty="0" smtClean="0"/>
              <a:t>Governments and Industry</a:t>
            </a:r>
            <a:endParaRPr lang="en-CA" sz="3600" dirty="0"/>
          </a:p>
          <a:p>
            <a:pPr marL="342900" lvl="1" indent="-342900">
              <a:spcBef>
                <a:spcPts val="1800"/>
              </a:spcBef>
            </a:pPr>
            <a:r>
              <a:rPr lang="en-CA" sz="3600" dirty="0"/>
              <a:t>Potential areas of </a:t>
            </a:r>
            <a:r>
              <a:rPr lang="en-CA" sz="3600" dirty="0" smtClean="0"/>
              <a:t>Collaboration</a:t>
            </a:r>
            <a:r>
              <a:rPr lang="en-CA" sz="3600" dirty="0"/>
              <a:t>:</a:t>
            </a:r>
          </a:p>
          <a:p>
            <a:pPr marL="1144588" lvl="2" indent="-514350">
              <a:buFont typeface="+mj-lt"/>
              <a:buAutoNum type="romanUcPeriod"/>
              <a:tabLst>
                <a:tab pos="985838" algn="l"/>
              </a:tabLst>
            </a:pPr>
            <a:r>
              <a:rPr lang="en-CA" sz="2400" dirty="0"/>
              <a:t>Addressing the skills gap</a:t>
            </a:r>
            <a:endParaRPr lang="en-CA" dirty="0"/>
          </a:p>
          <a:p>
            <a:pPr marL="1144588" lvl="2" indent="-514350">
              <a:buFont typeface="+mj-lt"/>
              <a:buAutoNum type="romanUcPeriod"/>
              <a:tabLst>
                <a:tab pos="985838" algn="l"/>
              </a:tabLst>
            </a:pPr>
            <a:r>
              <a:rPr lang="en-CA" sz="2400" dirty="0"/>
              <a:t>Infrastructure (Public Private Partnerships)</a:t>
            </a:r>
            <a:endParaRPr lang="en-CA" dirty="0"/>
          </a:p>
          <a:p>
            <a:pPr marL="1144588" lvl="2" indent="-514350">
              <a:buFont typeface="+mj-lt"/>
              <a:buAutoNum type="romanUcPeriod"/>
              <a:tabLst>
                <a:tab pos="985838" algn="l"/>
              </a:tabLst>
            </a:pPr>
            <a:r>
              <a:rPr lang="en-CA" sz="2400" dirty="0"/>
              <a:t>Comprehensive Economic Partnership </a:t>
            </a:r>
            <a:r>
              <a:rPr lang="en-CA" sz="2400" dirty="0" smtClean="0"/>
              <a:t>Agreements</a:t>
            </a:r>
            <a:endParaRPr lang="en-CA" dirty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8592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1050" y="2829827"/>
            <a:ext cx="6552079" cy="972236"/>
          </a:xfrm>
        </p:spPr>
        <p:txBody>
          <a:bodyPr/>
          <a:lstStyle/>
          <a:p>
            <a:pPr algn="ctr"/>
            <a:r>
              <a:rPr lang="en-CA" dirty="0" smtClean="0"/>
              <a:t>Thank you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4218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34357"/>
      </a:dk1>
      <a:lt1>
        <a:sysClr val="window" lastClr="FFFFFF"/>
      </a:lt1>
      <a:dk2>
        <a:srgbClr val="034357"/>
      </a:dk2>
      <a:lt2>
        <a:srgbClr val="E7E6E6"/>
      </a:lt2>
      <a:accent1>
        <a:srgbClr val="034357"/>
      </a:accent1>
      <a:accent2>
        <a:srgbClr val="E11F26"/>
      </a:accent2>
      <a:accent3>
        <a:srgbClr val="01898F"/>
      </a:accent3>
      <a:accent4>
        <a:srgbClr val="F59522"/>
      </a:accent4>
      <a:accent5>
        <a:srgbClr val="F7C01B"/>
      </a:accent5>
      <a:accent6>
        <a:srgbClr val="7A121E"/>
      </a:accent6>
      <a:hlink>
        <a:srgbClr val="2E75B5"/>
      </a:hlink>
      <a:folHlink>
        <a:srgbClr val="83277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1340</TotalTime>
  <Words>107</Words>
  <Application>Microsoft Office PowerPoint</Application>
  <PresentationFormat>Widescreen</PresentationFormat>
  <Paragraphs>21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Office Theme</vt:lpstr>
      <vt:lpstr>Webinar: Financial and Health Management in COVID 19 Era </vt:lpstr>
      <vt:lpstr>COVID19 – A Devastating Toll</vt:lpstr>
      <vt:lpstr>Complex Health and Economic Challenges</vt:lpstr>
      <vt:lpstr>Cooperation is Key</vt:lpstr>
      <vt:lpstr>Thank you</vt:lpstr>
    </vt:vector>
  </TitlesOfParts>
  <Company>GAC-AMC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Rowland-Côté, Sabrina -BTP</dc:creator>
  <cp:lastModifiedBy>Lazaruk, Michael -JKRTA -TD</cp:lastModifiedBy>
  <cp:revision>29</cp:revision>
  <cp:lastPrinted>2020-02-07T13:39:48Z</cp:lastPrinted>
  <dcterms:created xsi:type="dcterms:W3CDTF">2020-02-06T20:20:48Z</dcterms:created>
  <dcterms:modified xsi:type="dcterms:W3CDTF">2020-09-22T08:28:15Z</dcterms:modified>
</cp:coreProperties>
</file>