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03D"/>
    <a:srgbClr val="0B1E3D"/>
    <a:srgbClr val="26303B"/>
    <a:srgbClr val="F7BE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4623"/>
  </p:normalViewPr>
  <p:slideViewPr>
    <p:cSldViewPr snapToGrid="0" snapToObjects="1">
      <p:cViewPr varScale="1">
        <p:scale>
          <a:sx n="53" d="100"/>
          <a:sy n="53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454491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265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5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2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opening02.jpeg" descr="opening02.jpeg"/>
          <p:cNvPicPr>
            <a:picLocks noChangeAspect="1"/>
          </p:cNvPicPr>
          <p:nvPr/>
        </p:nvPicPr>
        <p:blipFill>
          <a:blip r:embed="rId2">
            <a:extLst/>
          </a:blip>
          <a:srcRect l="3894" t="221" r="7103" b="24281"/>
          <a:stretch>
            <a:fillRect/>
          </a:stretch>
        </p:blipFill>
        <p:spPr>
          <a:xfrm>
            <a:off x="3563" y="-3245"/>
            <a:ext cx="24376874" cy="13800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9887" y="12114965"/>
            <a:ext cx="7326715" cy="596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0" y="342900"/>
            <a:ext cx="23495000" cy="8102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background.jpeg" descr="background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0"/>
            <a:ext cx="2438400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08" y="10308407"/>
            <a:ext cx="24379384" cy="3196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91162" y="4805692"/>
            <a:ext cx="13655676" cy="43586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background.jpeg" descr="background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0"/>
            <a:ext cx="2438400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408756" y="338157"/>
            <a:ext cx="12870363" cy="13039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08" y="10308407"/>
            <a:ext cx="24379384" cy="3196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17278" y="610458"/>
            <a:ext cx="16037881" cy="11639323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ource: https://www.yuswohady.com/2020/06/03/the-new-normal-100/"/>
          <p:cNvSpPr txBox="1"/>
          <p:nvPr/>
        </p:nvSpPr>
        <p:spPr>
          <a:xfrm>
            <a:off x="15316200" y="12982956"/>
            <a:ext cx="8730742" cy="754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000" b="0">
                <a:latin typeface="Sun Life Sans Regular"/>
                <a:ea typeface="Sun Life Sans Regular"/>
                <a:cs typeface="Sun Life Sans Regular"/>
                <a:sym typeface="Sun Life Sans Regular"/>
              </a:defRPr>
            </a:lvl1pPr>
          </a:lstStyle>
          <a:p>
            <a:r>
              <a:t>Source: https://www.yuswohady.com/2020/06/03/the-new-normal-100/</a:t>
            </a:r>
          </a:p>
        </p:txBody>
      </p:sp>
      <p:sp>
        <p:nvSpPr>
          <p:cNvPr id="131" name="Family is living in anxiety"/>
          <p:cNvSpPr txBox="1"/>
          <p:nvPr/>
        </p:nvSpPr>
        <p:spPr>
          <a:xfrm>
            <a:off x="8546896" y="5704314"/>
            <a:ext cx="3910966" cy="511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 algn="l" defTabSz="457200">
              <a:defRPr sz="2500" b="0">
                <a:solidFill>
                  <a:srgbClr val="183E47"/>
                </a:solidFill>
                <a:latin typeface="Sun Life Sans Medium"/>
                <a:ea typeface="Sun Life Sans Medium"/>
                <a:cs typeface="Sun Life Sans Medium"/>
                <a:sym typeface="Sun Life Sans Medium"/>
              </a:defRPr>
            </a:lvl1pPr>
          </a:lstStyle>
          <a:p>
            <a:r>
              <a:t>Family is living in anxiety</a:t>
            </a:r>
          </a:p>
        </p:txBody>
      </p:sp>
      <p:sp>
        <p:nvSpPr>
          <p:cNvPr id="132" name="Insurance becomes necessity"/>
          <p:cNvSpPr txBox="1"/>
          <p:nvPr/>
        </p:nvSpPr>
        <p:spPr>
          <a:xfrm>
            <a:off x="13802459" y="5886411"/>
            <a:ext cx="4496119" cy="511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 algn="l" defTabSz="457200">
              <a:defRPr sz="2500" b="0">
                <a:solidFill>
                  <a:srgbClr val="183E47"/>
                </a:solidFill>
                <a:latin typeface="Sun Life Sans Medium"/>
                <a:ea typeface="Sun Life Sans Medium"/>
                <a:cs typeface="Sun Life Sans Medium"/>
                <a:sym typeface="Sun Life Sans Medium"/>
              </a:defRPr>
            </a:lvl1pPr>
          </a:lstStyle>
          <a:p>
            <a:r>
              <a:t>Insurance becomes necessity</a:t>
            </a:r>
          </a:p>
        </p:txBody>
      </p:sp>
      <p:sp>
        <p:nvSpPr>
          <p:cNvPr id="133" name="Deeper family bond"/>
          <p:cNvSpPr txBox="1"/>
          <p:nvPr/>
        </p:nvSpPr>
        <p:spPr>
          <a:xfrm>
            <a:off x="19703671" y="5784811"/>
            <a:ext cx="3070544" cy="511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 algn="l" defTabSz="457200">
              <a:defRPr sz="2500" b="0">
                <a:solidFill>
                  <a:srgbClr val="183E47"/>
                </a:solidFill>
                <a:latin typeface="Sun Life Sans Medium"/>
                <a:ea typeface="Sun Life Sans Medium"/>
                <a:cs typeface="Sun Life Sans Medium"/>
                <a:sym typeface="Sun Life Sans Medium"/>
              </a:defRPr>
            </a:lvl1pPr>
          </a:lstStyle>
          <a:p>
            <a:r>
              <a:t>Deeper family bond</a:t>
            </a:r>
          </a:p>
        </p:txBody>
      </p:sp>
      <p:sp>
        <p:nvSpPr>
          <p:cNvPr id="134" name="Healthy is the new caring"/>
          <p:cNvSpPr txBox="1"/>
          <p:nvPr/>
        </p:nvSpPr>
        <p:spPr>
          <a:xfrm>
            <a:off x="8579287" y="11415488"/>
            <a:ext cx="3978594" cy="511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 algn="l" defTabSz="457200">
              <a:defRPr sz="2500" b="0">
                <a:solidFill>
                  <a:srgbClr val="183E47"/>
                </a:solidFill>
                <a:latin typeface="Sun Life Sans Medium"/>
                <a:ea typeface="Sun Life Sans Medium"/>
                <a:cs typeface="Sun Life Sans Medium"/>
                <a:sym typeface="Sun Life Sans Medium"/>
              </a:defRPr>
            </a:lvl1pPr>
          </a:lstStyle>
          <a:p>
            <a:r>
              <a:t>Healthy is the new caring</a:t>
            </a:r>
          </a:p>
        </p:txBody>
      </p:sp>
      <p:sp>
        <p:nvSpPr>
          <p:cNvPr id="135" name="Comeback of home-…"/>
          <p:cNvSpPr txBox="1"/>
          <p:nvPr/>
        </p:nvSpPr>
        <p:spPr>
          <a:xfrm>
            <a:off x="14465877" y="10913838"/>
            <a:ext cx="3296286" cy="930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8600" indent="-228600" defTabSz="457200">
              <a:defRPr sz="2500" b="0">
                <a:solidFill>
                  <a:srgbClr val="183E47"/>
                </a:solidFill>
                <a:latin typeface="Sun Life Sans Medium"/>
                <a:ea typeface="Sun Life Sans Medium"/>
                <a:cs typeface="Sun Life Sans Medium"/>
                <a:sym typeface="Sun Life Sans Medium"/>
              </a:defRPr>
            </a:pPr>
            <a:r>
              <a:t>Comeback of home-</a:t>
            </a:r>
          </a:p>
          <a:p>
            <a:pPr marL="228600" indent="-228600" defTabSz="457200">
              <a:defRPr sz="2500" b="0">
                <a:solidFill>
                  <a:srgbClr val="183E47"/>
                </a:solidFill>
                <a:latin typeface="Sun Life Sans Medium"/>
                <a:ea typeface="Sun Life Sans Medium"/>
                <a:cs typeface="Sun Life Sans Medium"/>
                <a:sym typeface="Sun Life Sans Medium"/>
              </a:defRPr>
            </a:pPr>
            <a:r>
              <a:t>cooking</a:t>
            </a:r>
          </a:p>
        </p:txBody>
      </p:sp>
      <p:sp>
        <p:nvSpPr>
          <p:cNvPr id="136" name="Work-life-play balance"/>
          <p:cNvSpPr txBox="1"/>
          <p:nvPr/>
        </p:nvSpPr>
        <p:spPr>
          <a:xfrm>
            <a:off x="19530457" y="11136088"/>
            <a:ext cx="3598863" cy="511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 algn="l" defTabSz="457200">
              <a:defRPr sz="2500" b="0">
                <a:solidFill>
                  <a:srgbClr val="183E47"/>
                </a:solidFill>
                <a:latin typeface="Sun Life Sans Medium"/>
                <a:ea typeface="Sun Life Sans Medium"/>
                <a:cs typeface="Sun Life Sans Medium"/>
                <a:sym typeface="Sun Life Sans Medium"/>
              </a:defRPr>
            </a:lvl1pPr>
          </a:lstStyle>
          <a:p>
            <a:r>
              <a:t>Work-life-play balance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069" y="4476750"/>
            <a:ext cx="7721600" cy="47625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483549" cy="13716000"/>
          </a:xfrm>
          <a:prstGeom prst="rect">
            <a:avLst/>
          </a:prstGeom>
        </p:spPr>
      </p:pic>
      <p:sp>
        <p:nvSpPr>
          <p:cNvPr id="139" name="Consumers are shifting towards more “health &amp; hygiene” focused lifestyle"/>
          <p:cNvSpPr txBox="1"/>
          <p:nvPr/>
        </p:nvSpPr>
        <p:spPr>
          <a:xfrm>
            <a:off x="1619321" y="1178001"/>
            <a:ext cx="21127670" cy="996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355600">
              <a:defRPr sz="4200" b="0">
                <a:solidFill>
                  <a:srgbClr val="454545"/>
                </a:solidFill>
                <a:latin typeface="Sun Life Sans Bold"/>
                <a:ea typeface="Sun Life Sans Bold"/>
                <a:cs typeface="Sun Life Sans Bold"/>
                <a:sym typeface="Sun Life Sans Bold"/>
              </a:defRPr>
            </a:pPr>
            <a:r>
              <a:rPr dirty="0"/>
              <a:t>Consumers are shifting towards more </a:t>
            </a:r>
            <a:r>
              <a:rPr sz="5400" dirty="0"/>
              <a:t>“health &amp; hygiene” </a:t>
            </a:r>
            <a:r>
              <a:rPr dirty="0"/>
              <a:t>focused lifestyle</a:t>
            </a:r>
          </a:p>
        </p:txBody>
      </p:sp>
      <p:sp>
        <p:nvSpPr>
          <p:cNvPr id="141" name="Rounded Rectangle"/>
          <p:cNvSpPr/>
          <p:nvPr/>
        </p:nvSpPr>
        <p:spPr>
          <a:xfrm>
            <a:off x="5042606" y="12786326"/>
            <a:ext cx="14880508" cy="587277"/>
          </a:xfrm>
          <a:prstGeom prst="roundRect">
            <a:avLst>
              <a:gd name="adj" fmla="val 32438"/>
            </a:avLst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2" name="Source :https://www.warc.com/newsandopinion/news/indonesia-gets-health-conscious-amid-covid-19-pandemic/43461"/>
          <p:cNvSpPr txBox="1"/>
          <p:nvPr/>
        </p:nvSpPr>
        <p:spPr>
          <a:xfrm>
            <a:off x="5354549" y="12880320"/>
            <a:ext cx="14274547" cy="424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000" b="0">
                <a:latin typeface="Sun Life Sans Regular"/>
                <a:ea typeface="Sun Life Sans Regular"/>
                <a:cs typeface="Sun Life Sans Regular"/>
                <a:sym typeface="Sun Life Sans Regular"/>
              </a:defRPr>
            </a:lvl1pPr>
          </a:lstStyle>
          <a:p>
            <a:r>
              <a:t>Source :https://www.warc.com/newsandopinion/news/indonesia-gets-health-conscious-amid-covid-19-pandemic/43461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356" y="2730443"/>
            <a:ext cx="10261600" cy="17653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lide 01.jpeg" descr="slide 01.jpeg"/>
          <p:cNvPicPr>
            <a:picLocks noChangeAspect="1"/>
          </p:cNvPicPr>
          <p:nvPr/>
        </p:nvPicPr>
        <p:blipFill>
          <a:blip r:embed="rId2">
            <a:extLst/>
          </a:blip>
          <a:srcRect t="11973" b="4025"/>
          <a:stretch>
            <a:fillRect/>
          </a:stretch>
        </p:blipFill>
        <p:spPr>
          <a:xfrm>
            <a:off x="-32228" y="3214"/>
            <a:ext cx="24448456" cy="137095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8120" y="11394658"/>
            <a:ext cx="24520240" cy="1869366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un Life conducted an Asia-wide survey of first generation family business owners across a wide range of industries…"/>
          <p:cNvSpPr txBox="1"/>
          <p:nvPr/>
        </p:nvSpPr>
        <p:spPr>
          <a:xfrm>
            <a:off x="2056783" y="2055960"/>
            <a:ext cx="18461509" cy="9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700" b="0">
                <a:latin typeface="Sun Life Sans Regular"/>
                <a:ea typeface="Sun Life Sans Regular"/>
                <a:cs typeface="Sun Life Sans Regular"/>
                <a:sym typeface="Sun Life Sans Regular"/>
              </a:defRPr>
            </a:pPr>
            <a:r>
              <a:rPr dirty="0"/>
              <a:t>Sun Life conducted an Asia-wide survey of first generation family business owners across a wide range of industries</a:t>
            </a:r>
          </a:p>
          <a:p>
            <a:pPr algn="l" defTabSz="457200">
              <a:defRPr sz="2700" b="0">
                <a:latin typeface="Sun Life Sans Regular"/>
                <a:ea typeface="Sun Life Sans Regular"/>
                <a:cs typeface="Sun Life Sans Regular"/>
                <a:sym typeface="Sun Life Sans Regular"/>
              </a:defRPr>
            </a:pPr>
            <a:r>
              <a:rPr dirty="0"/>
              <a:t>It aims to understand owners’ viewpoints and how they operate in the region.</a:t>
            </a:r>
          </a:p>
        </p:txBody>
      </p:sp>
      <p:sp>
        <p:nvSpPr>
          <p:cNvPr id="148" name="Survey Overview"/>
          <p:cNvSpPr txBox="1"/>
          <p:nvPr/>
        </p:nvSpPr>
        <p:spPr>
          <a:xfrm>
            <a:off x="2082318" y="1255712"/>
            <a:ext cx="3868104" cy="686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3500" b="0">
                <a:latin typeface="Sun Life Sans Bold"/>
                <a:ea typeface="Sun Life Sans Bold"/>
                <a:cs typeface="Sun Life Sans Bold"/>
                <a:sym typeface="Sun Life Sans Bold"/>
              </a:defRPr>
            </a:lvl1pPr>
          </a:lstStyle>
          <a:p>
            <a:r>
              <a:t>Survey Overview</a:t>
            </a:r>
          </a:p>
        </p:txBody>
      </p:sp>
      <p:sp>
        <p:nvSpPr>
          <p:cNvPr id="150" name="Total…"/>
          <p:cNvSpPr txBox="1"/>
          <p:nvPr/>
        </p:nvSpPr>
        <p:spPr>
          <a:xfrm>
            <a:off x="2351062" y="3981322"/>
            <a:ext cx="2816861" cy="1282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3500" b="0">
                <a:solidFill>
                  <a:srgbClr val="203445"/>
                </a:solidFill>
                <a:latin typeface="Sun Life Sans Bold"/>
                <a:ea typeface="Sun Life Sans Bold"/>
                <a:cs typeface="Sun Life Sans Bold"/>
                <a:sym typeface="Sun Life Sans Bold"/>
              </a:defRPr>
            </a:pPr>
            <a:r>
              <a:t>Total </a:t>
            </a:r>
          </a:p>
          <a:p>
            <a:pPr algn="l" defTabSz="457200">
              <a:defRPr sz="3500" b="0">
                <a:solidFill>
                  <a:srgbClr val="203445"/>
                </a:solidFill>
                <a:latin typeface="Sun Life Sans Bold"/>
                <a:ea typeface="Sun Life Sans Bold"/>
                <a:cs typeface="Sun Life Sans Bold"/>
                <a:sym typeface="Sun Life Sans Bold"/>
              </a:defRPr>
            </a:pPr>
            <a:r>
              <a:t>respondents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19199" y="3151152"/>
            <a:ext cx="22915841" cy="9167848"/>
            <a:chOff x="1219199" y="3151152"/>
            <a:chExt cx="22915841" cy="916784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199" y="3151152"/>
              <a:ext cx="22915841" cy="9167848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1064240" y="5422056"/>
              <a:ext cx="1810512" cy="384721"/>
            </a:xfrm>
            <a:prstGeom prst="rect">
              <a:avLst/>
            </a:prstGeom>
            <a:solidFill>
              <a:srgbClr val="F7BE1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50" i="0" u="none" strike="noStrike" cap="none" spc="0" normalizeH="0" baseline="0" dirty="0" smtClean="0">
                  <a:ln>
                    <a:noFill/>
                  </a:ln>
                  <a:solidFill>
                    <a:srgbClr val="0E203D"/>
                  </a:solidFill>
                  <a:effectLst/>
                  <a:uFillTx/>
                  <a:latin typeface="Sun Life Sans" panose="020B0504030304030303" pitchFamily="34" charset="0"/>
                  <a:ea typeface="+mn-ea"/>
                  <a:cs typeface="+mn-cs"/>
                  <a:sym typeface="Helvetica Neue Medium"/>
                </a:rPr>
                <a:t>Singapore</a:t>
              </a:r>
              <a:endParaRPr kumimoji="0" lang="en-US" sz="2450" i="0" u="none" strike="noStrike" cap="none" spc="0" normalizeH="0" baseline="0" dirty="0">
                <a:ln>
                  <a:noFill/>
                </a:ln>
                <a:solidFill>
                  <a:srgbClr val="0E203D"/>
                </a:solidFill>
                <a:effectLst/>
                <a:uFillTx/>
                <a:latin typeface="Sun Life Sans" panose="020B0504030304030303" pitchFamily="34" charset="0"/>
                <a:ea typeface="+mn-ea"/>
                <a:cs typeface="+mn-cs"/>
                <a:sym typeface="Helvetica Neue Medium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120" y="11089858"/>
            <a:ext cx="24520240" cy="18693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9660" t="34635" r="22893" b="14803"/>
          <a:stretch>
            <a:fillRect/>
          </a:stretch>
        </p:blipFill>
        <p:spPr>
          <a:xfrm rot="19383699">
            <a:off x="634752" y="7832715"/>
            <a:ext cx="4779680" cy="50214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" descr="Image"/>
          <p:cNvPicPr>
            <a:picLocks noChangeAspect="1"/>
          </p:cNvPicPr>
          <p:nvPr/>
        </p:nvPicPr>
        <p:blipFill>
          <a:blip r:embed="rId4">
            <a:alphaModFix amt="11578"/>
            <a:extLst/>
          </a:blip>
          <a:stretch>
            <a:fillRect/>
          </a:stretch>
        </p:blipFill>
        <p:spPr>
          <a:xfrm>
            <a:off x="9888690" y="2436152"/>
            <a:ext cx="13874095" cy="51869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8" name="Group"/>
          <p:cNvGrpSpPr/>
          <p:nvPr/>
        </p:nvGrpSpPr>
        <p:grpSpPr>
          <a:xfrm>
            <a:off x="9086595" y="3424497"/>
            <a:ext cx="14503003" cy="4823603"/>
            <a:chOff x="0" y="0"/>
            <a:chExt cx="14503001" cy="4823602"/>
          </a:xfrm>
        </p:grpSpPr>
        <p:pic>
          <p:nvPicPr>
            <p:cNvPr id="155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225456"/>
              <a:ext cx="4875544" cy="43726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6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804639" y="69970"/>
              <a:ext cx="4875544" cy="4683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" name="Image" descr="Image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683434" y="0"/>
              <a:ext cx="4819568" cy="48236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9" name="Q. What do you have in place to protect your business?"/>
          <p:cNvSpPr txBox="1"/>
          <p:nvPr/>
        </p:nvSpPr>
        <p:spPr>
          <a:xfrm>
            <a:off x="11295585" y="1420788"/>
            <a:ext cx="10653904" cy="586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b="0">
                <a:solidFill>
                  <a:srgbClr val="3FCDD5"/>
                </a:solidFill>
                <a:latin typeface="Sun Life Sans Bold"/>
                <a:ea typeface="Sun Life Sans Bold"/>
                <a:cs typeface="Sun Life Sans Bold"/>
                <a:sym typeface="Sun Life Sans Bold"/>
              </a:defRPr>
            </a:lvl1pPr>
          </a:lstStyle>
          <a:p>
            <a:r>
              <a:t>Q. What do you have in place to protect your business? </a:t>
            </a:r>
          </a:p>
        </p:txBody>
      </p:sp>
      <p:sp>
        <p:nvSpPr>
          <p:cNvPr id="160" name="Employee health and accident…"/>
          <p:cNvSpPr txBox="1"/>
          <p:nvPr/>
        </p:nvSpPr>
        <p:spPr>
          <a:xfrm>
            <a:off x="9677399" y="7772817"/>
            <a:ext cx="4071443" cy="830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defTabSz="355600">
              <a:defRPr sz="2200" b="0">
                <a:solidFill>
                  <a:srgbClr val="454545"/>
                </a:solidFill>
                <a:latin typeface="Sun Life Sans Regular"/>
                <a:ea typeface="Sun Life Sans Regular"/>
                <a:cs typeface="Sun Life Sans Regular"/>
                <a:sym typeface="Sun Life Sans Regular"/>
              </a:defRPr>
            </a:pPr>
            <a:r>
              <a:t>Employee health and accident</a:t>
            </a:r>
          </a:p>
          <a:p>
            <a:pPr defTabSz="355600">
              <a:defRPr sz="2200" b="0">
                <a:solidFill>
                  <a:srgbClr val="454545"/>
                </a:solidFill>
                <a:latin typeface="Sun Life Sans Regular"/>
                <a:ea typeface="Sun Life Sans Regular"/>
                <a:cs typeface="Sun Life Sans Regular"/>
                <a:sym typeface="Sun Life Sans Regular"/>
              </a:defRPr>
            </a:pPr>
            <a:r>
              <a:t> insurance</a:t>
            </a:r>
          </a:p>
        </p:txBody>
      </p:sp>
      <p:sp>
        <p:nvSpPr>
          <p:cNvPr id="161" name="Personal health insurance,…"/>
          <p:cNvSpPr txBox="1"/>
          <p:nvPr/>
        </p:nvSpPr>
        <p:spPr>
          <a:xfrm>
            <a:off x="14348439" y="7772818"/>
            <a:ext cx="4055517" cy="1198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55600">
              <a:defRPr sz="2200" b="0">
                <a:solidFill>
                  <a:srgbClr val="454545"/>
                </a:solidFill>
                <a:latin typeface="Sun Life Sans Regular"/>
                <a:ea typeface="Sun Life Sans Regular"/>
                <a:cs typeface="Sun Life Sans Regular"/>
                <a:sym typeface="Sun Life Sans Regular"/>
              </a:defRPr>
            </a:pPr>
            <a:r>
              <a:t>Personal health insurance, </a:t>
            </a:r>
          </a:p>
          <a:p>
            <a:pPr defTabSz="355600">
              <a:defRPr sz="2200" b="0">
                <a:solidFill>
                  <a:srgbClr val="454545"/>
                </a:solidFill>
                <a:latin typeface="Sun Life Sans Regular"/>
                <a:ea typeface="Sun Life Sans Regular"/>
                <a:cs typeface="Sun Life Sans Regular"/>
                <a:sym typeface="Sun Life Sans Regular"/>
              </a:defRPr>
            </a:pPr>
            <a:r>
              <a:t>e.g.e critical illness insurance, </a:t>
            </a:r>
          </a:p>
          <a:p>
            <a:pPr defTabSz="355600">
              <a:defRPr sz="2200" b="0">
                <a:solidFill>
                  <a:srgbClr val="454545"/>
                </a:solidFill>
                <a:latin typeface="Sun Life Sans Regular"/>
                <a:ea typeface="Sun Life Sans Regular"/>
                <a:cs typeface="Sun Life Sans Regular"/>
                <a:sym typeface="Sun Life Sans Regular"/>
              </a:defRPr>
            </a:pPr>
            <a:r>
              <a:t>medical insurance</a:t>
            </a:r>
          </a:p>
        </p:txBody>
      </p:sp>
      <p:sp>
        <p:nvSpPr>
          <p:cNvPr id="162" name="Life insurance for key persons"/>
          <p:cNvSpPr txBox="1"/>
          <p:nvPr/>
        </p:nvSpPr>
        <p:spPr>
          <a:xfrm>
            <a:off x="19307496" y="7772818"/>
            <a:ext cx="3941802" cy="462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355600">
              <a:defRPr sz="2200" b="0">
                <a:solidFill>
                  <a:srgbClr val="454545"/>
                </a:solidFill>
                <a:latin typeface="Sun Life Sans Regular"/>
                <a:ea typeface="Sun Life Sans Regular"/>
                <a:cs typeface="Sun Life Sans Regular"/>
                <a:sym typeface="Sun Life Sans Regular"/>
              </a:defRPr>
            </a:lvl1pPr>
          </a:lstStyle>
          <a:p>
            <a:r>
              <a:t>Life insurance for key persons</a:t>
            </a:r>
          </a:p>
        </p:txBody>
      </p:sp>
      <p:sp>
        <p:nvSpPr>
          <p:cNvPr id="163" name="Rectangle"/>
          <p:cNvSpPr/>
          <p:nvPr/>
        </p:nvSpPr>
        <p:spPr>
          <a:xfrm>
            <a:off x="9586638" y="7525398"/>
            <a:ext cx="14071799" cy="67172"/>
          </a:xfrm>
          <a:prstGeom prst="rect">
            <a:avLst/>
          </a:prstGeom>
          <a:solidFill>
            <a:srgbClr val="5E5E5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4" name="Rectangle"/>
          <p:cNvSpPr/>
          <p:nvPr/>
        </p:nvSpPr>
        <p:spPr>
          <a:xfrm>
            <a:off x="9561238" y="7538479"/>
            <a:ext cx="61318" cy="462078"/>
          </a:xfrm>
          <a:prstGeom prst="rect">
            <a:avLst/>
          </a:prstGeom>
          <a:solidFill>
            <a:srgbClr val="5E5E5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5" name="Rectangle"/>
          <p:cNvSpPr/>
          <p:nvPr/>
        </p:nvSpPr>
        <p:spPr>
          <a:xfrm>
            <a:off x="14017981" y="7538479"/>
            <a:ext cx="61318" cy="462078"/>
          </a:xfrm>
          <a:prstGeom prst="rect">
            <a:avLst/>
          </a:prstGeom>
          <a:solidFill>
            <a:srgbClr val="5E5E5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6" name="Rectangle"/>
          <p:cNvSpPr/>
          <p:nvPr/>
        </p:nvSpPr>
        <p:spPr>
          <a:xfrm>
            <a:off x="18673094" y="7538479"/>
            <a:ext cx="61318" cy="462078"/>
          </a:xfrm>
          <a:prstGeom prst="rect">
            <a:avLst/>
          </a:prstGeom>
          <a:solidFill>
            <a:srgbClr val="5E5E5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7" name="Rectangle"/>
          <p:cNvSpPr/>
          <p:nvPr/>
        </p:nvSpPr>
        <p:spPr>
          <a:xfrm>
            <a:off x="23595164" y="7538479"/>
            <a:ext cx="61318" cy="462078"/>
          </a:xfrm>
          <a:prstGeom prst="rect">
            <a:avLst/>
          </a:prstGeom>
          <a:solidFill>
            <a:srgbClr val="5E5E5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8" name="62%"/>
          <p:cNvSpPr txBox="1"/>
          <p:nvPr/>
        </p:nvSpPr>
        <p:spPr>
          <a:xfrm>
            <a:off x="9931958" y="3643987"/>
            <a:ext cx="811684" cy="498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r>
              <a:t>62%</a:t>
            </a:r>
          </a:p>
        </p:txBody>
      </p:sp>
      <p:sp>
        <p:nvSpPr>
          <p:cNvPr id="169" name="56%"/>
          <p:cNvSpPr txBox="1"/>
          <p:nvPr/>
        </p:nvSpPr>
        <p:spPr>
          <a:xfrm>
            <a:off x="10795558" y="4342487"/>
            <a:ext cx="811684" cy="498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</a:defRPr>
            </a:lvl1pPr>
          </a:lstStyle>
          <a:p>
            <a:r>
              <a:t>56%</a:t>
            </a:r>
          </a:p>
        </p:txBody>
      </p:sp>
      <p:sp>
        <p:nvSpPr>
          <p:cNvPr id="170" name="62%"/>
          <p:cNvSpPr txBox="1"/>
          <p:nvPr/>
        </p:nvSpPr>
        <p:spPr>
          <a:xfrm>
            <a:off x="11557558" y="3529687"/>
            <a:ext cx="811684" cy="498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rgbClr val="5E5E5E"/>
                </a:solidFill>
              </a:defRPr>
            </a:lvl1pPr>
          </a:lstStyle>
          <a:p>
            <a:r>
              <a:t>62%</a:t>
            </a:r>
          </a:p>
        </p:txBody>
      </p:sp>
      <p:sp>
        <p:nvSpPr>
          <p:cNvPr id="171" name="67%"/>
          <p:cNvSpPr txBox="1"/>
          <p:nvPr/>
        </p:nvSpPr>
        <p:spPr>
          <a:xfrm>
            <a:off x="12370358" y="3174087"/>
            <a:ext cx="811684" cy="498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3">
                    <a:hueOff val="-274225"/>
                    <a:satOff val="26768"/>
                    <a:lumOff val="11368"/>
                  </a:schemeClr>
                </a:solidFill>
              </a:defRPr>
            </a:lvl1pPr>
          </a:lstStyle>
          <a:p>
            <a:r>
              <a:t>67%</a:t>
            </a:r>
          </a:p>
        </p:txBody>
      </p:sp>
      <p:sp>
        <p:nvSpPr>
          <p:cNvPr id="172" name="56%"/>
          <p:cNvSpPr txBox="1"/>
          <p:nvPr/>
        </p:nvSpPr>
        <p:spPr>
          <a:xfrm>
            <a:off x="16407196" y="4177387"/>
            <a:ext cx="811683" cy="498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rgbClr val="5E5E5E"/>
                </a:solidFill>
              </a:defRPr>
            </a:lvl1pPr>
          </a:lstStyle>
          <a:p>
            <a:r>
              <a:t>56%</a:t>
            </a:r>
          </a:p>
        </p:txBody>
      </p:sp>
      <p:sp>
        <p:nvSpPr>
          <p:cNvPr id="173" name="50%"/>
          <p:cNvSpPr txBox="1"/>
          <p:nvPr/>
        </p:nvSpPr>
        <p:spPr>
          <a:xfrm>
            <a:off x="15581696" y="4516998"/>
            <a:ext cx="811683" cy="498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</a:defRPr>
            </a:lvl1pPr>
          </a:lstStyle>
          <a:p>
            <a:r>
              <a:t>50%</a:t>
            </a:r>
          </a:p>
        </p:txBody>
      </p:sp>
      <p:sp>
        <p:nvSpPr>
          <p:cNvPr id="174" name="60%"/>
          <p:cNvSpPr txBox="1"/>
          <p:nvPr/>
        </p:nvSpPr>
        <p:spPr>
          <a:xfrm>
            <a:off x="14745258" y="3847187"/>
            <a:ext cx="811684" cy="498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r>
              <a:t>60%</a:t>
            </a:r>
          </a:p>
        </p:txBody>
      </p:sp>
      <p:sp>
        <p:nvSpPr>
          <p:cNvPr id="175" name="73%"/>
          <p:cNvSpPr txBox="1"/>
          <p:nvPr/>
        </p:nvSpPr>
        <p:spPr>
          <a:xfrm>
            <a:off x="17145558" y="3034387"/>
            <a:ext cx="811684" cy="498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3"/>
                </a:solidFill>
              </a:defRPr>
            </a:lvl1pPr>
          </a:lstStyle>
          <a:p>
            <a:r>
              <a:t>73%</a:t>
            </a:r>
          </a:p>
        </p:txBody>
      </p:sp>
      <p:sp>
        <p:nvSpPr>
          <p:cNvPr id="176" name="51%"/>
          <p:cNvSpPr txBox="1"/>
          <p:nvPr/>
        </p:nvSpPr>
        <p:spPr>
          <a:xfrm>
            <a:off x="19583958" y="4139287"/>
            <a:ext cx="811684" cy="498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r>
              <a:t>51%</a:t>
            </a:r>
          </a:p>
        </p:txBody>
      </p:sp>
      <p:sp>
        <p:nvSpPr>
          <p:cNvPr id="177" name="36%"/>
          <p:cNvSpPr txBox="1"/>
          <p:nvPr/>
        </p:nvSpPr>
        <p:spPr>
          <a:xfrm>
            <a:off x="20405933" y="4913987"/>
            <a:ext cx="811683" cy="498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</a:defRPr>
            </a:lvl1pPr>
          </a:lstStyle>
          <a:p>
            <a:r>
              <a:t>36%</a:t>
            </a:r>
          </a:p>
        </p:txBody>
      </p:sp>
      <p:sp>
        <p:nvSpPr>
          <p:cNvPr id="178" name="44%"/>
          <p:cNvSpPr txBox="1"/>
          <p:nvPr/>
        </p:nvSpPr>
        <p:spPr>
          <a:xfrm>
            <a:off x="21193333" y="4418687"/>
            <a:ext cx="811683" cy="498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rgbClr val="5E5E5E"/>
                </a:solidFill>
              </a:defRPr>
            </a:lvl1pPr>
          </a:lstStyle>
          <a:p>
            <a:r>
              <a:t>44%</a:t>
            </a:r>
          </a:p>
        </p:txBody>
      </p:sp>
      <p:sp>
        <p:nvSpPr>
          <p:cNvPr id="179" name="73%"/>
          <p:cNvSpPr txBox="1"/>
          <p:nvPr/>
        </p:nvSpPr>
        <p:spPr>
          <a:xfrm>
            <a:off x="22022358" y="2958187"/>
            <a:ext cx="811684" cy="498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3"/>
                </a:solidFill>
              </a:defRPr>
            </a:lvl1pPr>
          </a:lstStyle>
          <a:p>
            <a:r>
              <a:t>73%</a:t>
            </a:r>
          </a:p>
        </p:txBody>
      </p:sp>
      <p:sp>
        <p:nvSpPr>
          <p:cNvPr id="184" name="Total Indonesia"/>
          <p:cNvSpPr txBox="1"/>
          <p:nvPr/>
        </p:nvSpPr>
        <p:spPr>
          <a:xfrm>
            <a:off x="10255029" y="10026984"/>
            <a:ext cx="2221688" cy="486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355600">
              <a:defRPr sz="2400" b="0">
                <a:solidFill>
                  <a:srgbClr val="454545"/>
                </a:solidFill>
                <a:latin typeface="Sun Life Sans Regular"/>
                <a:ea typeface="Sun Life Sans Regular"/>
                <a:cs typeface="Sun Life Sans Regular"/>
                <a:sym typeface="Sun Life Sans Regular"/>
              </a:defRPr>
            </a:lvl1pPr>
          </a:lstStyle>
          <a:p>
            <a:r>
              <a:rPr dirty="0"/>
              <a:t>Total Indonesia</a:t>
            </a:r>
          </a:p>
        </p:txBody>
      </p:sp>
      <p:sp>
        <p:nvSpPr>
          <p:cNvPr id="185" name="Indonesia Growth"/>
          <p:cNvSpPr txBox="1"/>
          <p:nvPr/>
        </p:nvSpPr>
        <p:spPr>
          <a:xfrm>
            <a:off x="17447782" y="9983091"/>
            <a:ext cx="2576171" cy="486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355600">
              <a:defRPr sz="2400" b="0">
                <a:solidFill>
                  <a:srgbClr val="454545"/>
                </a:solidFill>
                <a:latin typeface="Sun Life Sans Regular"/>
                <a:ea typeface="Sun Life Sans Regular"/>
                <a:cs typeface="Sun Life Sans Regular"/>
                <a:sym typeface="Sun Life Sans Regular"/>
              </a:defRPr>
            </a:lvl1pPr>
          </a:lstStyle>
          <a:p>
            <a:r>
              <a:t>Indonesia Growth</a:t>
            </a:r>
          </a:p>
        </p:txBody>
      </p:sp>
      <p:sp>
        <p:nvSpPr>
          <p:cNvPr id="186" name="Indonesia Start-up"/>
          <p:cNvSpPr txBox="1"/>
          <p:nvPr/>
        </p:nvSpPr>
        <p:spPr>
          <a:xfrm>
            <a:off x="13504671" y="10026984"/>
            <a:ext cx="2734057" cy="486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355600">
              <a:defRPr sz="2400" b="0">
                <a:solidFill>
                  <a:srgbClr val="454545"/>
                </a:solidFill>
                <a:latin typeface="Sun Life Sans Regular"/>
                <a:ea typeface="Sun Life Sans Regular"/>
                <a:cs typeface="Sun Life Sans Regular"/>
                <a:sym typeface="Sun Life Sans Regular"/>
              </a:defRPr>
            </a:lvl1pPr>
          </a:lstStyle>
          <a:p>
            <a:r>
              <a:t>Indonesia Start-up</a:t>
            </a:r>
          </a:p>
        </p:txBody>
      </p:sp>
      <p:sp>
        <p:nvSpPr>
          <p:cNvPr id="187" name="Indonesia Mature"/>
          <p:cNvSpPr txBox="1"/>
          <p:nvPr/>
        </p:nvSpPr>
        <p:spPr>
          <a:xfrm>
            <a:off x="21307106" y="9983091"/>
            <a:ext cx="2538985" cy="486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355600">
              <a:defRPr sz="2400" b="0">
                <a:solidFill>
                  <a:srgbClr val="454545"/>
                </a:solidFill>
                <a:latin typeface="Sun Life Sans Regular"/>
                <a:ea typeface="Sun Life Sans Regular"/>
                <a:cs typeface="Sun Life Sans Regular"/>
                <a:sym typeface="Sun Life Sans Regular"/>
              </a:defRPr>
            </a:lvl1pPr>
          </a:lstStyle>
          <a:p>
            <a:r>
              <a:t>Indonesia Mature</a:t>
            </a:r>
          </a:p>
        </p:txBody>
      </p:sp>
      <p:sp>
        <p:nvSpPr>
          <p:cNvPr id="188" name="Not Really…"/>
          <p:cNvSpPr txBox="1"/>
          <p:nvPr/>
        </p:nvSpPr>
        <p:spPr>
          <a:xfrm>
            <a:off x="6983857" y="4252710"/>
            <a:ext cx="1565225" cy="830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 b="0">
                <a:solidFill>
                  <a:srgbClr val="5E5E5E"/>
                </a:solidFill>
                <a:latin typeface="Sun Life Sans Medium"/>
                <a:ea typeface="Sun Life Sans Medium"/>
                <a:cs typeface="Sun Life Sans Medium"/>
                <a:sym typeface="Sun Life Sans Medium"/>
              </a:defRPr>
            </a:pPr>
            <a:r>
              <a:t>Not Really</a:t>
            </a:r>
          </a:p>
          <a:p>
            <a:pPr>
              <a:defRPr sz="2200" b="0">
                <a:solidFill>
                  <a:srgbClr val="5E5E5E"/>
                </a:solidFill>
                <a:latin typeface="Sun Life Sans Medium"/>
                <a:ea typeface="Sun Life Sans Medium"/>
                <a:cs typeface="Sun Life Sans Medium"/>
                <a:sym typeface="Sun Life Sans Medium"/>
              </a:defRPr>
            </a:pPr>
            <a:r>
              <a:t>concerned</a:t>
            </a:r>
          </a:p>
        </p:txBody>
      </p:sp>
      <p:pic>
        <p:nvPicPr>
          <p:cNvPr id="189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386958" y="4431388"/>
            <a:ext cx="498423" cy="498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437758" y="6210792"/>
            <a:ext cx="498423" cy="498423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erious"/>
          <p:cNvSpPr txBox="1"/>
          <p:nvPr/>
        </p:nvSpPr>
        <p:spPr>
          <a:xfrm>
            <a:off x="7079551" y="6236199"/>
            <a:ext cx="1094436" cy="462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 b="0">
                <a:solidFill>
                  <a:srgbClr val="5E5E5E"/>
                </a:solidFill>
                <a:latin typeface="Sun Life Sans Medium"/>
                <a:ea typeface="Sun Life Sans Medium"/>
                <a:cs typeface="Sun Life Sans Medium"/>
                <a:sym typeface="Sun Life Sans Medium"/>
              </a:defRPr>
            </a:lvl1pPr>
          </a:lstStyle>
          <a:p>
            <a:r>
              <a:t>Serious</a:t>
            </a:r>
          </a:p>
        </p:txBody>
      </p:sp>
      <p:sp>
        <p:nvSpPr>
          <p:cNvPr id="192" name="Moderately…"/>
          <p:cNvSpPr txBox="1"/>
          <p:nvPr/>
        </p:nvSpPr>
        <p:spPr>
          <a:xfrm>
            <a:off x="6954593" y="9323781"/>
            <a:ext cx="1699337" cy="830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200" b="0">
                <a:solidFill>
                  <a:srgbClr val="5E5E5E"/>
                </a:solidFill>
                <a:latin typeface="Sun Life Sans Medium"/>
                <a:ea typeface="Sun Life Sans Medium"/>
                <a:cs typeface="Sun Life Sans Medium"/>
                <a:sym typeface="Sun Life Sans Medium"/>
              </a:defRPr>
            </a:pPr>
            <a:r>
              <a:rPr dirty="0"/>
              <a:t>Moderately</a:t>
            </a:r>
          </a:p>
          <a:p>
            <a:pPr algn="l">
              <a:defRPr sz="2200" b="0">
                <a:solidFill>
                  <a:srgbClr val="5E5E5E"/>
                </a:solidFill>
                <a:latin typeface="Sun Life Sans Medium"/>
                <a:ea typeface="Sun Life Sans Medium"/>
                <a:cs typeface="Sun Life Sans Medium"/>
                <a:sym typeface="Sun Life Sans Medium"/>
              </a:defRPr>
            </a:pPr>
            <a:r>
              <a:rPr dirty="0"/>
              <a:t>Serious</a:t>
            </a:r>
          </a:p>
        </p:txBody>
      </p:sp>
      <p:pic>
        <p:nvPicPr>
          <p:cNvPr id="193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275219" y="9422108"/>
            <a:ext cx="498423" cy="4984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297190" y="11225350"/>
            <a:ext cx="498423" cy="498423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Very Serious"/>
          <p:cNvSpPr txBox="1"/>
          <p:nvPr/>
        </p:nvSpPr>
        <p:spPr>
          <a:xfrm>
            <a:off x="6860261" y="11243522"/>
            <a:ext cx="1791260" cy="462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 b="0">
                <a:solidFill>
                  <a:srgbClr val="5E5E5E"/>
                </a:solidFill>
                <a:latin typeface="Sun Life Sans Medium"/>
                <a:ea typeface="Sun Life Sans Medium"/>
                <a:cs typeface="Sun Life Sans Medium"/>
                <a:sym typeface="Sun Life Sans Medium"/>
              </a:defRPr>
            </a:lvl1pPr>
          </a:lstStyle>
          <a:p>
            <a:r>
              <a:rPr dirty="0"/>
              <a:t>Very Serious</a:t>
            </a:r>
          </a:p>
        </p:txBody>
      </p:sp>
      <p:pic>
        <p:nvPicPr>
          <p:cNvPr id="196" name="Image" descr="Image"/>
          <p:cNvPicPr>
            <a:picLocks noChangeAspect="1"/>
          </p:cNvPicPr>
          <p:nvPr/>
        </p:nvPicPr>
        <p:blipFill>
          <a:blip r:embed="rId10">
            <a:extLst/>
          </a:blip>
          <a:srcRect l="14096" t="15579" r="16460" b="15579"/>
          <a:stretch>
            <a:fillRect/>
          </a:stretch>
        </p:blipFill>
        <p:spPr>
          <a:xfrm rot="8482163">
            <a:off x="495996" y="2983602"/>
            <a:ext cx="5251536" cy="5361309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95%"/>
          <p:cNvSpPr txBox="1"/>
          <p:nvPr/>
        </p:nvSpPr>
        <p:spPr>
          <a:xfrm>
            <a:off x="2395642" y="6391696"/>
            <a:ext cx="1257911" cy="93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sz="5400"/>
              <a:t>95</a:t>
            </a:r>
            <a:r>
              <a:t>%</a:t>
            </a:r>
          </a:p>
        </p:txBody>
      </p:sp>
      <p:sp>
        <p:nvSpPr>
          <p:cNvPr id="198" name="5%"/>
          <p:cNvSpPr txBox="1"/>
          <p:nvPr/>
        </p:nvSpPr>
        <p:spPr>
          <a:xfrm>
            <a:off x="2132939" y="3626003"/>
            <a:ext cx="876606" cy="93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sz="5400"/>
              <a:t>5</a:t>
            </a:r>
            <a:r>
              <a:t>%</a:t>
            </a:r>
          </a:p>
        </p:txBody>
      </p:sp>
      <p:sp>
        <p:nvSpPr>
          <p:cNvPr id="199" name="54%"/>
          <p:cNvSpPr txBox="1"/>
          <p:nvPr/>
        </p:nvSpPr>
        <p:spPr>
          <a:xfrm>
            <a:off x="1503168" y="10415415"/>
            <a:ext cx="1257911" cy="93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sz="5400"/>
              <a:t>54</a:t>
            </a:r>
            <a:r>
              <a:t>%</a:t>
            </a:r>
          </a:p>
        </p:txBody>
      </p:sp>
      <p:sp>
        <p:nvSpPr>
          <p:cNvPr id="200" name="46%"/>
          <p:cNvSpPr txBox="1"/>
          <p:nvPr/>
        </p:nvSpPr>
        <p:spPr>
          <a:xfrm>
            <a:off x="3560885" y="9503919"/>
            <a:ext cx="1257910" cy="93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sz="5400"/>
              <a:t>46</a:t>
            </a:r>
            <a:r>
              <a:t>%</a:t>
            </a:r>
          </a:p>
        </p:txBody>
      </p:sp>
      <p:sp>
        <p:nvSpPr>
          <p:cNvPr id="201" name="Q. If you or your key people suffer an incapacitating illness, how seriously will it affect the performance of your business?"/>
          <p:cNvSpPr txBox="1"/>
          <p:nvPr/>
        </p:nvSpPr>
        <p:spPr>
          <a:xfrm>
            <a:off x="721698" y="1103317"/>
            <a:ext cx="7985262" cy="1539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900" b="0">
                <a:solidFill>
                  <a:srgbClr val="3FCDD5"/>
                </a:solidFill>
                <a:latin typeface="Sun Life Sans Bold"/>
                <a:ea typeface="Sun Life Sans Bold"/>
                <a:cs typeface="Sun Life Sans Bold"/>
                <a:sym typeface="Sun Life Sans Bold"/>
              </a:defRPr>
            </a:lvl1pPr>
          </a:lstStyle>
          <a:p>
            <a:r>
              <a:t>Q. If you or your key people suffer an incapacitating illness, how seriously will it affect the performance of your business? </a:t>
            </a:r>
          </a:p>
        </p:txBody>
      </p:sp>
      <p:pic>
        <p:nvPicPr>
          <p:cNvPr id="202" name="Image" descr="Image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440252" y="6432725"/>
            <a:ext cx="3279674" cy="5916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" descr="Image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771153" y="4029128"/>
            <a:ext cx="3886352" cy="718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" descr="Image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 flipV="1">
            <a:off x="3429161" y="9005940"/>
            <a:ext cx="3344481" cy="754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" descr="Image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 flipV="1">
            <a:off x="2393209" y="11425768"/>
            <a:ext cx="4270321" cy="899785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Circle"/>
          <p:cNvSpPr/>
          <p:nvPr/>
        </p:nvSpPr>
        <p:spPr>
          <a:xfrm>
            <a:off x="2630186" y="4573182"/>
            <a:ext cx="251636" cy="251636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7" name="Circle"/>
          <p:cNvSpPr/>
          <p:nvPr/>
        </p:nvSpPr>
        <p:spPr>
          <a:xfrm>
            <a:off x="3233613" y="6313082"/>
            <a:ext cx="251635" cy="251636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8" name="Circle"/>
          <p:cNvSpPr/>
          <p:nvPr/>
        </p:nvSpPr>
        <p:spPr>
          <a:xfrm>
            <a:off x="2267392" y="11325349"/>
            <a:ext cx="251635" cy="251636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9" name="Circle"/>
          <p:cNvSpPr/>
          <p:nvPr/>
        </p:nvSpPr>
        <p:spPr>
          <a:xfrm>
            <a:off x="3314434" y="9585275"/>
            <a:ext cx="251635" cy="251636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0" name="Source: Sun Life Asia Survey, The Future of Family Businesses in Asia"/>
          <p:cNvSpPr txBox="1"/>
          <p:nvPr/>
        </p:nvSpPr>
        <p:spPr>
          <a:xfrm>
            <a:off x="16017228" y="12893020"/>
            <a:ext cx="8155179" cy="424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000" b="0">
                <a:latin typeface="Sun Life Sans Regular"/>
                <a:ea typeface="Sun Life Sans Regular"/>
                <a:cs typeface="Sun Life Sans Regular"/>
                <a:sym typeface="Sun Life Sans Regular"/>
              </a:defRPr>
            </a:lvl1pPr>
          </a:lstStyle>
          <a:p>
            <a:r>
              <a:t>Source: Sun Life Asia Survey, The Future of Family Businesses in Asia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31258" y="9639849"/>
            <a:ext cx="11785600" cy="889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Image" descr="Image"/>
          <p:cNvPicPr>
            <a:picLocks noChangeAspect="1"/>
          </p:cNvPicPr>
          <p:nvPr/>
        </p:nvPicPr>
        <p:blipFill>
          <a:blip r:embed="rId2">
            <a:alphaModFix amt="10495"/>
            <a:extLst/>
          </a:blip>
          <a:srcRect l="17154" t="27309" r="35846" b="15269"/>
          <a:stretch>
            <a:fillRect/>
          </a:stretch>
        </p:blipFill>
        <p:spPr>
          <a:xfrm>
            <a:off x="-111096" y="6009670"/>
            <a:ext cx="12055493" cy="77891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age" descr="Image"/>
          <p:cNvPicPr>
            <a:picLocks noChangeAspect="1"/>
          </p:cNvPicPr>
          <p:nvPr/>
        </p:nvPicPr>
        <p:blipFill>
          <a:blip r:embed="rId3">
            <a:alphaModFix amt="4709"/>
            <a:extLst/>
          </a:blip>
          <a:stretch>
            <a:fillRect/>
          </a:stretch>
        </p:blipFill>
        <p:spPr>
          <a:xfrm>
            <a:off x="10440617" y="3645627"/>
            <a:ext cx="14274008" cy="5336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" descr="Image"/>
          <p:cNvPicPr>
            <a:picLocks noChangeAspect="1"/>
          </p:cNvPicPr>
          <p:nvPr/>
        </p:nvPicPr>
        <p:blipFill rotWithShape="1">
          <a:blip r:embed="rId4">
            <a:extLst/>
          </a:blip>
          <a:srcRect l="21221"/>
          <a:stretch/>
        </p:blipFill>
        <p:spPr>
          <a:xfrm>
            <a:off x="12628344" y="3108341"/>
            <a:ext cx="8297156" cy="5835064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Rounded Rectangle"/>
          <p:cNvSpPr/>
          <p:nvPr/>
        </p:nvSpPr>
        <p:spPr>
          <a:xfrm>
            <a:off x="5624364" y="4618730"/>
            <a:ext cx="3600226" cy="715455"/>
          </a:xfrm>
          <a:prstGeom prst="roundRect">
            <a:avLst>
              <a:gd name="adj" fmla="val 26626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5" name="Rounded Rectangle"/>
          <p:cNvSpPr/>
          <p:nvPr/>
        </p:nvSpPr>
        <p:spPr>
          <a:xfrm>
            <a:off x="5624364" y="3531525"/>
            <a:ext cx="3600226" cy="715455"/>
          </a:xfrm>
          <a:prstGeom prst="roundRect">
            <a:avLst>
              <a:gd name="adj" fmla="val 26626"/>
            </a:avLst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6" name="Rounded Rectangle"/>
          <p:cNvSpPr/>
          <p:nvPr/>
        </p:nvSpPr>
        <p:spPr>
          <a:xfrm>
            <a:off x="1671158" y="5720690"/>
            <a:ext cx="3600226" cy="715455"/>
          </a:xfrm>
          <a:prstGeom prst="roundRect">
            <a:avLst>
              <a:gd name="adj" fmla="val 26626"/>
            </a:avLst>
          </a:prstGeom>
          <a:solidFill>
            <a:srgbClr val="CA4A8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7" name="Rounded Rectangle"/>
          <p:cNvSpPr/>
          <p:nvPr/>
        </p:nvSpPr>
        <p:spPr>
          <a:xfrm>
            <a:off x="1671158" y="4618731"/>
            <a:ext cx="3600226" cy="715455"/>
          </a:xfrm>
          <a:prstGeom prst="roundRect">
            <a:avLst>
              <a:gd name="adj" fmla="val 26626"/>
            </a:avLst>
          </a:prstGeom>
          <a:solidFill>
            <a:srgbClr val="6A588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8" name="Rounded Rectangle"/>
          <p:cNvSpPr/>
          <p:nvPr/>
        </p:nvSpPr>
        <p:spPr>
          <a:xfrm>
            <a:off x="1671158" y="3531525"/>
            <a:ext cx="3600226" cy="715455"/>
          </a:xfrm>
          <a:prstGeom prst="roundRect">
            <a:avLst>
              <a:gd name="adj" fmla="val 26626"/>
            </a:avLst>
          </a:prstGeom>
          <a:solidFill>
            <a:srgbClr val="17A3C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19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68120" y="11089858"/>
            <a:ext cx="24520240" cy="1869366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Q. What do you have in place to protect your business?"/>
          <p:cNvSpPr txBox="1"/>
          <p:nvPr/>
        </p:nvSpPr>
        <p:spPr>
          <a:xfrm>
            <a:off x="10328295" y="1239760"/>
            <a:ext cx="12410505" cy="686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3500" b="0">
                <a:solidFill>
                  <a:srgbClr val="3FCDD5"/>
                </a:solidFill>
                <a:latin typeface="Sun Life Sans Bold"/>
                <a:ea typeface="Sun Life Sans Bold"/>
                <a:cs typeface="Sun Life Sans Bold"/>
                <a:sym typeface="Sun Life Sans Bold"/>
              </a:defRPr>
            </a:lvl1pPr>
          </a:lstStyle>
          <a:p>
            <a:r>
              <a:t>Q. What do you have in place to protect your business? </a:t>
            </a:r>
          </a:p>
        </p:txBody>
      </p:sp>
      <p:sp>
        <p:nvSpPr>
          <p:cNvPr id="221" name="Q. When do you plan to retire?"/>
          <p:cNvSpPr txBox="1"/>
          <p:nvPr/>
        </p:nvSpPr>
        <p:spPr>
          <a:xfrm>
            <a:off x="1645200" y="1255743"/>
            <a:ext cx="7050724" cy="686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3500" b="0">
                <a:solidFill>
                  <a:srgbClr val="3FCDD5"/>
                </a:solidFill>
                <a:latin typeface="Sun Life Sans Bold"/>
                <a:ea typeface="Sun Life Sans Bold"/>
                <a:cs typeface="Sun Life Sans Bold"/>
                <a:sym typeface="Sun Life Sans Bold"/>
              </a:defRPr>
            </a:lvl1pPr>
          </a:lstStyle>
          <a:p>
            <a:r>
              <a:t>Q. When do you plan to retire? </a:t>
            </a:r>
          </a:p>
        </p:txBody>
      </p:sp>
      <p:sp>
        <p:nvSpPr>
          <p:cNvPr id="222" name="Average desired retirement age :"/>
          <p:cNvSpPr txBox="1"/>
          <p:nvPr/>
        </p:nvSpPr>
        <p:spPr>
          <a:xfrm>
            <a:off x="1647759" y="2471719"/>
            <a:ext cx="6262498" cy="586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0">
                <a:latin typeface="Sun Life Sans Bold"/>
                <a:ea typeface="Sun Life Sans Bold"/>
                <a:cs typeface="Sun Life Sans Bold"/>
                <a:sym typeface="Sun Life Sans Bold"/>
              </a:defRPr>
            </a:lvl1pPr>
          </a:lstStyle>
          <a:p>
            <a:r>
              <a:t>Average desired retirement age :</a:t>
            </a:r>
          </a:p>
        </p:txBody>
      </p:sp>
      <p:sp>
        <p:nvSpPr>
          <p:cNvPr id="223" name="Total Asia : 52 Years"/>
          <p:cNvSpPr txBox="1"/>
          <p:nvPr/>
        </p:nvSpPr>
        <p:spPr>
          <a:xfrm>
            <a:off x="1822047" y="3633347"/>
            <a:ext cx="3156904" cy="511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b="0">
                <a:solidFill>
                  <a:srgbClr val="FFFFFF"/>
                </a:solidFill>
                <a:latin typeface="Sun Life Sans Medium"/>
                <a:ea typeface="Sun Life Sans Medium"/>
                <a:cs typeface="Sun Life Sans Medium"/>
                <a:sym typeface="Sun Life Sans Medium"/>
              </a:defRPr>
            </a:lvl1pPr>
          </a:lstStyle>
          <a:p>
            <a:r>
              <a:t>Total Asia : 52 Years</a:t>
            </a:r>
          </a:p>
        </p:txBody>
      </p:sp>
      <p:sp>
        <p:nvSpPr>
          <p:cNvPr id="224" name="Total ID : 52 Years"/>
          <p:cNvSpPr txBox="1"/>
          <p:nvPr/>
        </p:nvSpPr>
        <p:spPr>
          <a:xfrm>
            <a:off x="1914122" y="4720553"/>
            <a:ext cx="2845754" cy="511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b="0">
                <a:solidFill>
                  <a:srgbClr val="FFFFFF"/>
                </a:solidFill>
                <a:latin typeface="Sun Life Sans Medium"/>
                <a:ea typeface="Sun Life Sans Medium"/>
                <a:cs typeface="Sun Life Sans Medium"/>
                <a:sym typeface="Sun Life Sans Medium"/>
              </a:defRPr>
            </a:lvl1pPr>
          </a:lstStyle>
          <a:p>
            <a:r>
              <a:t>Total ID : 52 Years</a:t>
            </a:r>
          </a:p>
        </p:txBody>
      </p:sp>
      <p:sp>
        <p:nvSpPr>
          <p:cNvPr id="225" name="ID Start-up : 47 Years"/>
          <p:cNvSpPr txBox="1"/>
          <p:nvPr/>
        </p:nvSpPr>
        <p:spPr>
          <a:xfrm>
            <a:off x="5727280" y="3633347"/>
            <a:ext cx="3394394" cy="511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b="0">
                <a:solidFill>
                  <a:srgbClr val="FFFFFF"/>
                </a:solidFill>
                <a:latin typeface="Sun Life Sans Medium"/>
                <a:ea typeface="Sun Life Sans Medium"/>
                <a:cs typeface="Sun Life Sans Medium"/>
                <a:sym typeface="Sun Life Sans Medium"/>
              </a:defRPr>
            </a:lvl1pPr>
          </a:lstStyle>
          <a:p>
            <a:r>
              <a:t>ID Start-up : 47 Years</a:t>
            </a:r>
          </a:p>
        </p:txBody>
      </p:sp>
      <p:sp>
        <p:nvSpPr>
          <p:cNvPr id="226" name="ID Growth : 50 Years"/>
          <p:cNvSpPr txBox="1"/>
          <p:nvPr/>
        </p:nvSpPr>
        <p:spPr>
          <a:xfrm>
            <a:off x="5811259" y="4720553"/>
            <a:ext cx="3226436" cy="511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b="0">
                <a:solidFill>
                  <a:srgbClr val="FFFFFF"/>
                </a:solidFill>
                <a:latin typeface="Sun Life Sans Medium"/>
                <a:ea typeface="Sun Life Sans Medium"/>
                <a:cs typeface="Sun Life Sans Medium"/>
                <a:sym typeface="Sun Life Sans Medium"/>
              </a:defRPr>
            </a:lvl1pPr>
          </a:lstStyle>
          <a:p>
            <a:r>
              <a:t>ID Growth : 50 Years</a:t>
            </a:r>
          </a:p>
        </p:txBody>
      </p:sp>
      <p:sp>
        <p:nvSpPr>
          <p:cNvPr id="227" name="ID Mature : 58 Years"/>
          <p:cNvSpPr txBox="1"/>
          <p:nvPr/>
        </p:nvSpPr>
        <p:spPr>
          <a:xfrm>
            <a:off x="1881230" y="5822512"/>
            <a:ext cx="3180081" cy="511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b="0">
                <a:solidFill>
                  <a:srgbClr val="FFFFFF"/>
                </a:solidFill>
                <a:latin typeface="Sun Life Sans Medium"/>
                <a:ea typeface="Sun Life Sans Medium"/>
                <a:cs typeface="Sun Life Sans Medium"/>
                <a:sym typeface="Sun Life Sans Medium"/>
              </a:defRPr>
            </a:lvl1pPr>
          </a:lstStyle>
          <a:p>
            <a:r>
              <a:t>ID Mature : 58 Years</a:t>
            </a:r>
          </a:p>
        </p:txBody>
      </p:sp>
      <p:sp>
        <p:nvSpPr>
          <p:cNvPr id="230" name="Total Indonesia"/>
          <p:cNvSpPr txBox="1"/>
          <p:nvPr/>
        </p:nvSpPr>
        <p:spPr>
          <a:xfrm>
            <a:off x="13631127" y="10058185"/>
            <a:ext cx="2309496" cy="511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b="0">
                <a:latin typeface="Sun Life Sans Regular"/>
                <a:ea typeface="Sun Life Sans Regular"/>
                <a:cs typeface="Sun Life Sans Regular"/>
                <a:sym typeface="Sun Life Sans Regular"/>
              </a:defRPr>
            </a:lvl1pPr>
          </a:lstStyle>
          <a:p>
            <a:r>
              <a:rPr dirty="0"/>
              <a:t>Total Indonesia</a:t>
            </a:r>
          </a:p>
        </p:txBody>
      </p:sp>
      <p:sp>
        <p:nvSpPr>
          <p:cNvPr id="231" name="Indonesia Start-up"/>
          <p:cNvSpPr txBox="1"/>
          <p:nvPr/>
        </p:nvSpPr>
        <p:spPr>
          <a:xfrm>
            <a:off x="16892019" y="10043118"/>
            <a:ext cx="2843214" cy="511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b="0">
                <a:latin typeface="Sun Life Sans Regular"/>
                <a:ea typeface="Sun Life Sans Regular"/>
                <a:cs typeface="Sun Life Sans Regular"/>
                <a:sym typeface="Sun Life Sans Regular"/>
              </a:defRPr>
            </a:lvl1pPr>
          </a:lstStyle>
          <a:p>
            <a:r>
              <a:t>Indonesia Start-up</a:t>
            </a:r>
          </a:p>
        </p:txBody>
      </p:sp>
      <p:pic>
        <p:nvPicPr>
          <p:cNvPr id="232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455703" y="10103786"/>
            <a:ext cx="390475" cy="390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3225853" y="10103785"/>
            <a:ext cx="390474" cy="390475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44%"/>
          <p:cNvSpPr txBox="1"/>
          <p:nvPr/>
        </p:nvSpPr>
        <p:spPr>
          <a:xfrm>
            <a:off x="13379177" y="2357880"/>
            <a:ext cx="1036016" cy="698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 b="0">
                <a:solidFill>
                  <a:srgbClr val="6A588C"/>
                </a:solidFill>
                <a:latin typeface="Sun Life Sans Bold"/>
                <a:ea typeface="Sun Life Sans Bold"/>
                <a:cs typeface="Sun Life Sans Bold"/>
                <a:sym typeface="Sun Life Sans Bold"/>
              </a:defRPr>
            </a:lvl1pPr>
          </a:lstStyle>
          <a:p>
            <a:r>
              <a:t>44%</a:t>
            </a:r>
          </a:p>
        </p:txBody>
      </p:sp>
      <p:sp>
        <p:nvSpPr>
          <p:cNvPr id="236" name="30%"/>
          <p:cNvSpPr txBox="1"/>
          <p:nvPr/>
        </p:nvSpPr>
        <p:spPr>
          <a:xfrm>
            <a:off x="15364443" y="3809385"/>
            <a:ext cx="1036016" cy="698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 b="0">
                <a:solidFill>
                  <a:srgbClr val="EEC55B"/>
                </a:solidFill>
                <a:latin typeface="Sun Life Sans Bold"/>
                <a:ea typeface="Sun Life Sans Bold"/>
                <a:cs typeface="Sun Life Sans Bold"/>
                <a:sym typeface="Sun Life Sans Bold"/>
              </a:defRPr>
            </a:lvl1pPr>
          </a:lstStyle>
          <a:p>
            <a:r>
              <a:t>30%</a:t>
            </a:r>
          </a:p>
        </p:txBody>
      </p:sp>
      <p:sp>
        <p:nvSpPr>
          <p:cNvPr id="237" name="37%"/>
          <p:cNvSpPr txBox="1"/>
          <p:nvPr/>
        </p:nvSpPr>
        <p:spPr>
          <a:xfrm>
            <a:off x="17206331" y="2605696"/>
            <a:ext cx="1036016" cy="698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 b="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  <a:latin typeface="Sun Life Sans Bold"/>
                <a:ea typeface="Sun Life Sans Bold"/>
                <a:cs typeface="Sun Life Sans Bold"/>
                <a:sym typeface="Sun Life Sans Bold"/>
              </a:defRPr>
            </a:lvl1pPr>
          </a:lstStyle>
          <a:p>
            <a:r>
              <a:t>37%</a:t>
            </a:r>
          </a:p>
        </p:txBody>
      </p:sp>
      <p:sp>
        <p:nvSpPr>
          <p:cNvPr id="238" name="65%"/>
          <p:cNvSpPr txBox="1"/>
          <p:nvPr/>
        </p:nvSpPr>
        <p:spPr>
          <a:xfrm>
            <a:off x="19404051" y="3682385"/>
            <a:ext cx="1036016" cy="698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 b="0">
                <a:solidFill>
                  <a:srgbClr val="CA4A85"/>
                </a:solidFill>
                <a:latin typeface="Sun Life Sans Bold"/>
                <a:ea typeface="Sun Life Sans Bold"/>
                <a:cs typeface="Sun Life Sans Bold"/>
                <a:sym typeface="Sun Life Sans Bold"/>
              </a:defRPr>
            </a:lvl1pPr>
          </a:lstStyle>
          <a:p>
            <a:r>
              <a:t>65%</a:t>
            </a:r>
          </a:p>
        </p:txBody>
      </p:sp>
      <p:sp>
        <p:nvSpPr>
          <p:cNvPr id="239" name="Savings insurance or retirement annuity plan"/>
          <p:cNvSpPr txBox="1"/>
          <p:nvPr/>
        </p:nvSpPr>
        <p:spPr>
          <a:xfrm>
            <a:off x="12708372" y="9259127"/>
            <a:ext cx="7952233" cy="586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Sun Life Sans Regular"/>
                <a:ea typeface="Sun Life Sans Regular"/>
                <a:cs typeface="Sun Life Sans Regular"/>
                <a:sym typeface="Sun Life Sans Regular"/>
              </a:defRPr>
            </a:lvl1pPr>
          </a:lstStyle>
          <a:p>
            <a:r>
              <a:rPr dirty="0"/>
              <a:t>Savings insurance or retirement annuity plan</a:t>
            </a:r>
          </a:p>
        </p:txBody>
      </p:sp>
      <p:sp>
        <p:nvSpPr>
          <p:cNvPr id="241" name="Indonesia Growth"/>
          <p:cNvSpPr txBox="1"/>
          <p:nvPr/>
        </p:nvSpPr>
        <p:spPr>
          <a:xfrm>
            <a:off x="13631127" y="10773619"/>
            <a:ext cx="2678748" cy="511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b="0">
                <a:latin typeface="Sun Life Sans Regular"/>
                <a:ea typeface="Sun Life Sans Regular"/>
                <a:cs typeface="Sun Life Sans Regular"/>
                <a:sym typeface="Sun Life Sans Regular"/>
              </a:defRPr>
            </a:lvl1pPr>
          </a:lstStyle>
          <a:p>
            <a:r>
              <a:rPr dirty="0"/>
              <a:t>Indonesia Growth</a:t>
            </a:r>
          </a:p>
        </p:txBody>
      </p:sp>
      <p:sp>
        <p:nvSpPr>
          <p:cNvPr id="242" name="Indonesia Mature"/>
          <p:cNvSpPr txBox="1"/>
          <p:nvPr/>
        </p:nvSpPr>
        <p:spPr>
          <a:xfrm>
            <a:off x="16938597" y="10775258"/>
            <a:ext cx="2640013" cy="511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b="0">
                <a:latin typeface="Sun Life Sans Regular"/>
                <a:ea typeface="Sun Life Sans Regular"/>
                <a:cs typeface="Sun Life Sans Regular"/>
                <a:sym typeface="Sun Life Sans Regular"/>
              </a:defRPr>
            </a:lvl1pPr>
          </a:lstStyle>
          <a:p>
            <a:r>
              <a:rPr dirty="0"/>
              <a:t>Indonesia Mature</a:t>
            </a:r>
          </a:p>
        </p:txBody>
      </p:sp>
      <p:pic>
        <p:nvPicPr>
          <p:cNvPr id="243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3219164" y="10855953"/>
            <a:ext cx="390475" cy="390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6455702" y="10855954"/>
            <a:ext cx="390475" cy="390474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Source: Sun Life Asia Survey, The Future of Family Businesses in Asia"/>
          <p:cNvSpPr txBox="1"/>
          <p:nvPr/>
        </p:nvSpPr>
        <p:spPr>
          <a:xfrm>
            <a:off x="16017228" y="12893020"/>
            <a:ext cx="8155179" cy="424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000" b="0">
                <a:latin typeface="Sun Life Sans Regular"/>
                <a:ea typeface="Sun Life Sans Regular"/>
                <a:cs typeface="Sun Life Sans Regular"/>
                <a:sym typeface="Sun Life Sans Regular"/>
              </a:defRPr>
            </a:lvl1pPr>
          </a:lstStyle>
          <a:p>
            <a:r>
              <a:t>Source: Sun Life Asia Survey, The Future of Family Businesses in Asia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idea.jpeg" descr="idea.jpeg"/>
          <p:cNvPicPr>
            <a:picLocks noChangeAspect="1"/>
          </p:cNvPicPr>
          <p:nvPr/>
        </p:nvPicPr>
        <p:blipFill>
          <a:blip r:embed="rId2">
            <a:extLst/>
          </a:blip>
          <a:srcRect t="5870" r="7729" b="2066"/>
          <a:stretch>
            <a:fillRect/>
          </a:stretch>
        </p:blipFill>
        <p:spPr>
          <a:xfrm>
            <a:off x="-49978" y="-58942"/>
            <a:ext cx="24560155" cy="13783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8120" y="11203589"/>
            <a:ext cx="24520240" cy="18693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charts-03.png" descr="charts-0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22225" y="1380429"/>
            <a:ext cx="12001853" cy="10955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charts YA-04.png" descr="charts YA-0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34744" y="3424008"/>
            <a:ext cx="9668040" cy="5319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892" y="283261"/>
            <a:ext cx="10350565" cy="1211909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1" animBg="1" advAuto="0"/>
      <p:bldP spid="250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background.jpeg" descr="background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0"/>
            <a:ext cx="2438400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08" y="10308407"/>
            <a:ext cx="24379384" cy="3196928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THE NEW NORMAL STARTER PACK"/>
          <p:cNvSpPr txBox="1"/>
          <p:nvPr/>
        </p:nvSpPr>
        <p:spPr>
          <a:xfrm>
            <a:off x="4763262" y="749046"/>
            <a:ext cx="15213077" cy="124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 b="0">
                <a:latin typeface="Sun Life Sans Bold"/>
                <a:ea typeface="Sun Life Sans Bold"/>
                <a:cs typeface="Sun Life Sans Bold"/>
                <a:sym typeface="Sun Life Sans Bold"/>
              </a:defRPr>
            </a:lvl1pPr>
          </a:lstStyle>
          <a:p>
            <a:r>
              <a:t>THE NEW NORMAL STARTER PACK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83" y="1790954"/>
            <a:ext cx="16258032" cy="1135989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297</Words>
  <Application>Microsoft Office PowerPoint</Application>
  <PresentationFormat>Custom</PresentationFormat>
  <Paragraphs>70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Helvetica Neue</vt:lpstr>
      <vt:lpstr>Helvetica Neue Light</vt:lpstr>
      <vt:lpstr>Helvetica Neue Medium</vt:lpstr>
      <vt:lpstr>Sun Life Sans</vt:lpstr>
      <vt:lpstr>Sun Life Sans Bold</vt:lpstr>
      <vt:lpstr>Sun Life Sans Medium</vt:lpstr>
      <vt:lpstr>Sun Life Sans Regular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Ananto Pambudi</dc:creator>
  <cp:lastModifiedBy>Ananto Pambudi</cp:lastModifiedBy>
  <cp:revision>9</cp:revision>
  <dcterms:modified xsi:type="dcterms:W3CDTF">2020-09-24T08:52:38Z</dcterms:modified>
</cp:coreProperties>
</file>