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94" r:id="rId4"/>
    <p:sldId id="282" r:id="rId5"/>
    <p:sldId id="310" r:id="rId6"/>
    <p:sldId id="283" r:id="rId7"/>
    <p:sldId id="328" r:id="rId8"/>
    <p:sldId id="311" r:id="rId9"/>
    <p:sldId id="312" r:id="rId10"/>
    <p:sldId id="318" r:id="rId11"/>
    <p:sldId id="319" r:id="rId12"/>
    <p:sldId id="320" r:id="rId13"/>
    <p:sldId id="321" r:id="rId14"/>
    <p:sldId id="322" r:id="rId15"/>
    <p:sldId id="307" r:id="rId16"/>
    <p:sldId id="293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Inter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45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pylon, crane, transport&#10;&#10;Description automatically generated">
            <a:extLst>
              <a:ext uri="{FF2B5EF4-FFF2-40B4-BE49-F238E27FC236}">
                <a16:creationId xmlns:a16="http://schemas.microsoft.com/office/drawing/2014/main" id="{8F1EAF7D-0F01-4D39-9E5C-FFA1A1D4D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4" b="5474"/>
          <a:stretch/>
        </p:blipFill>
        <p:spPr>
          <a:xfrm>
            <a:off x="0" y="1611380"/>
            <a:ext cx="18288000" cy="8045926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629694"/>
            <a:ext cx="6607840" cy="43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2630" b="1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15" name="TextBox 15"/>
          <p:cNvSpPr txBox="1"/>
          <p:nvPr/>
        </p:nvSpPr>
        <p:spPr>
          <a:xfrm>
            <a:off x="1028700" y="7065491"/>
            <a:ext cx="3964160" cy="116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Syahdan Z. Aziz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syahdanaziz@ssek.com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275579"/>
            <a:ext cx="134493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spc="-600" dirty="0">
                <a:solidFill>
                  <a:srgbClr val="D5D8DB"/>
                </a:solidFill>
                <a:latin typeface="Inter Bold"/>
              </a:rPr>
              <a:t>Overview of the Omnibus Law </a:t>
            </a:r>
            <a:br>
              <a:rPr lang="en-US" sz="6600" spc="-600" dirty="0">
                <a:solidFill>
                  <a:srgbClr val="D5D8DB"/>
                </a:solidFill>
                <a:latin typeface="Inter Bold"/>
              </a:rPr>
            </a:br>
            <a:r>
              <a:rPr lang="en-US" sz="6600" spc="-600" dirty="0">
                <a:solidFill>
                  <a:srgbClr val="D5D8DB"/>
                </a:solidFill>
                <a:latin typeface="Inter Bold"/>
              </a:rPr>
              <a:t>and Impact on the Electricity  Sector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id="{130367B1-6C22-4FFB-89E7-BDE9B4E420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3683"/>
              </a:lnSpc>
              <a:buFont typeface="+mj-lt"/>
              <a:buAutoNum type="arabicPeriod" startAt="4"/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Captive Power Plants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13225"/>
              </p:ext>
            </p:extLst>
          </p:nvPr>
        </p:nvGraphicFramePr>
        <p:xfrm>
          <a:off x="1028699" y="1943100"/>
          <a:ext cx="16230600" cy="51341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Electricity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Captive power plant companies may sell excess electricity upon approval from the central or regional government, in accordance with their respective authority</a:t>
                      </a: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 Electricity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Captive power plant companies may sell excess electricity upon approval from the central or regional government, AND if such area is not yet covered by a Business Licensing holder for the supply of electricity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91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id="{F5D1A47D-BC3A-434F-81F2-72B6CF2E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3683"/>
              </a:lnSpc>
              <a:buFont typeface="+mj-lt"/>
              <a:buAutoNum type="arabicPeriod" startAt="5"/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Work Area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65346"/>
              </p:ext>
            </p:extLst>
          </p:nvPr>
        </p:nvGraphicFramePr>
        <p:xfrm>
          <a:off x="1028699" y="1943100"/>
          <a:ext cx="16230600" cy="72428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can only be 1 (one) business entity permitted to supply electricity in the Work Area if the supply of electricity is conducted for the public interest and if: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6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supply of electricity is conducted in an integrated manner; or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supply of electricity is conducted only through the distribution and/or sale of the electricity.</a:t>
                      </a: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Similar rule, </a:t>
                      </a:r>
                      <a:r>
                        <a:rPr lang="en-US" sz="26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it</a:t>
                      </a: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incorporates the following addition: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endParaRPr lang="en-US" sz="26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generation, transmission, distribution, and/or sale of electricity supply is not conducted for the public interest, the business entities that conduct the electricity generation, transmission, distribution and/or sale in an integrated manner can generate and/or transmit the electricity outside of their Work Area.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57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id="{804BC541-1519-4416-BAA8-AACE98A59A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3683"/>
              </a:lnSpc>
              <a:buFont typeface="+mj-lt"/>
              <a:buAutoNum type="arabicPeriod" startAt="6"/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Sanctions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10590"/>
              </p:ext>
            </p:extLst>
          </p:nvPr>
        </p:nvGraphicFramePr>
        <p:xfrm>
          <a:off x="1028699" y="1943100"/>
          <a:ext cx="16230600" cy="78372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Electricity Law is silent on a situation where a landowner who has received indemnification or compensation for a business entity to use such land for electricity-related activities continues to utilize the land by constructing buildings and/or planting something.</a:t>
                      </a: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 of Article 51A: sanctions in form of up to 3  years imprisonment and a maximum fine of IDR 1 billion for any person who constructs a building and/or plants something that: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been indemnified and/or compensated by the holder of electricity supply Business Licensing;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in the required clearance zone around electricity lines; or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6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Endangers the safety or disrupts the supply of electricity.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93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id="{5813D9C8-5045-4F5D-9C88-04CF4DB4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3683"/>
              </a:lnSpc>
              <a:buFont typeface="+mj-lt"/>
              <a:buAutoNum type="arabicPeriod" startAt="6"/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Sanctions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05515"/>
              </p:ext>
            </p:extLst>
          </p:nvPr>
        </p:nvGraphicFramePr>
        <p:xfrm>
          <a:off x="1028699" y="1943100"/>
          <a:ext cx="16230600" cy="38539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 sanctions take the form of written reprimands, suspension of licenses, and revocation of licenses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8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Introduces fines as a form of administrative sanction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8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obligations that are subject to administrative sanctions (art. 48(1))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35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id="{354016B0-B850-45D0-9489-94287F9291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3683"/>
              </a:lnSpc>
              <a:buFont typeface="+mj-lt"/>
              <a:buAutoNum type="arabicPeriod" startAt="6"/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Sanctions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5456"/>
              </p:ext>
            </p:extLst>
          </p:nvPr>
        </p:nvGraphicFramePr>
        <p:xfrm>
          <a:off x="1028699" y="1943100"/>
          <a:ext cx="16230600" cy="78885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49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Supplying electricity for public interest without obtaining the required license is subject to 3 years imprisonment and up to IDR 2 billion in fines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400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a captive power plant without the required IO is subject to imprisonment for up  to 5 years and a fine of up to IDR 4 billion</a:t>
                      </a: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4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element to prove:</a:t>
                      </a:r>
                      <a:endParaRPr lang="en-US" sz="2400" u="sng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40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49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Supplying electricity for public interest without obtaining the required Business Licensing </a:t>
                      </a:r>
                      <a:r>
                        <a:rPr lang="en-US" sz="24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resulting in casualties/damages to health, safety and/or environment </a:t>
                      </a:r>
                      <a:r>
                        <a:rPr lang="en-US" sz="2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subject to 3 years imprisonment and up to IDR 3 billion in fines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a captive power plant without the required Business Licensing </a:t>
                      </a:r>
                      <a:r>
                        <a:rPr lang="en-US" sz="24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resulting in casualties/damages to health, safety and/or environment</a:t>
                      </a:r>
                      <a:r>
                        <a:rPr lang="en-US" sz="2400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subject to a fine of up to IDR 4 billion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57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ylon, outdoor object&#10;&#10;Description automatically generated">
            <a:extLst>
              <a:ext uri="{FF2B5EF4-FFF2-40B4-BE49-F238E27FC236}">
                <a16:creationId xmlns:a16="http://schemas.microsoft.com/office/drawing/2014/main" id="{3859A8A4-1F40-404B-8520-05C51E823B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660784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Conclusion and Notes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7570B02A-C03A-4149-8515-5B6BC099FC03}"/>
              </a:ext>
            </a:extLst>
          </p:cNvPr>
          <p:cNvSpPr txBox="1"/>
          <p:nvPr/>
        </p:nvSpPr>
        <p:spPr>
          <a:xfrm>
            <a:off x="1028701" y="1899455"/>
            <a:ext cx="16200862" cy="655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changes are mostly in streamlining of business licenses and affirmation of government authorities.</a:t>
            </a:r>
          </a:p>
          <a:p>
            <a:pPr algn="just">
              <a:lnSpc>
                <a:spcPct val="150000"/>
              </a:lnSpc>
            </a:pPr>
            <a:endParaRPr lang="en-US" sz="3200" dirty="0">
              <a:solidFill>
                <a:srgbClr val="D5D8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regulation(s) shall be monitored to see: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Delineation and process of obtaining the Business Licensing. We suspect Licensing will be issued through the Online Single Submission (OSS) system currently in place.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3200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or prohibitions for captive power plants. It is still unclear whether the government will allow, or under what circumstances, the transmission of electricity to affiliates.</a:t>
            </a: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36413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pylon, crane, transport&#10;&#10;Description automatically generated">
            <a:extLst>
              <a:ext uri="{FF2B5EF4-FFF2-40B4-BE49-F238E27FC236}">
                <a16:creationId xmlns:a16="http://schemas.microsoft.com/office/drawing/2014/main" id="{59BD3AAC-6E1E-4C65-B4FD-B25FB84FE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8" b="14921"/>
          <a:stretch/>
        </p:blipFill>
        <p:spPr>
          <a:xfrm>
            <a:off x="0" y="2176794"/>
            <a:ext cx="18288000" cy="6393573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B073C433-0B5E-404F-B37B-9CA97CF989E7}"/>
              </a:ext>
            </a:extLst>
          </p:cNvPr>
          <p:cNvSpPr/>
          <p:nvPr/>
        </p:nvSpPr>
        <p:spPr>
          <a:xfrm>
            <a:off x="1028700" y="8579893"/>
            <a:ext cx="16230600" cy="95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7E637725-77BC-4EF9-AA40-31FBDFFC8E18}"/>
              </a:ext>
            </a:extLst>
          </p:cNvPr>
          <p:cNvSpPr txBox="1"/>
          <p:nvPr/>
        </p:nvSpPr>
        <p:spPr>
          <a:xfrm>
            <a:off x="1028700" y="3371224"/>
            <a:ext cx="5835458" cy="2635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80"/>
              </a:lnSpc>
            </a:pPr>
            <a:r>
              <a:rPr lang="en-US" sz="9600" b="1" spc="-48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</a:p>
          <a:p>
            <a:pPr>
              <a:lnSpc>
                <a:spcPts val="10080"/>
              </a:lnSpc>
            </a:pPr>
            <a:r>
              <a:rPr lang="en-US" sz="9600" b="1" spc="-48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touch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05AEC162-97F2-44AF-89D4-A6D9795BBECB}"/>
              </a:ext>
            </a:extLst>
          </p:cNvPr>
          <p:cNvSpPr txBox="1"/>
          <p:nvPr/>
        </p:nvSpPr>
        <p:spPr>
          <a:xfrm>
            <a:off x="1028700" y="6485089"/>
            <a:ext cx="727710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3200" b="1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FB4C02C4-AC1D-4846-B548-24E59FB075A0}"/>
              </a:ext>
            </a:extLst>
          </p:cNvPr>
          <p:cNvSpPr/>
          <p:nvPr/>
        </p:nvSpPr>
        <p:spPr>
          <a:xfrm>
            <a:off x="8824862" y="4688366"/>
            <a:ext cx="8361504" cy="968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B8C01696-3DB5-4BEA-9ECB-099C49A2A736}"/>
              </a:ext>
            </a:extLst>
          </p:cNvPr>
          <p:cNvSpPr txBox="1"/>
          <p:nvPr/>
        </p:nvSpPr>
        <p:spPr>
          <a:xfrm>
            <a:off x="13573828" y="3329270"/>
            <a:ext cx="3452392" cy="108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Mayapada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Tower I - 14th Fl.</a:t>
            </a: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Sudirman No. 28</a:t>
            </a: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Jakarta Selatan - 12920</a:t>
            </a:r>
          </a:p>
        </p:txBody>
      </p:sp>
      <p:sp>
        <p:nvSpPr>
          <p:cNvPr id="24" name="AutoShape 11">
            <a:extLst>
              <a:ext uri="{FF2B5EF4-FFF2-40B4-BE49-F238E27FC236}">
                <a16:creationId xmlns:a16="http://schemas.microsoft.com/office/drawing/2014/main" id="{749F3E97-43CE-498F-BC8B-BE6A1B5F80D2}"/>
              </a:ext>
            </a:extLst>
          </p:cNvPr>
          <p:cNvSpPr/>
          <p:nvPr/>
        </p:nvSpPr>
        <p:spPr>
          <a:xfrm>
            <a:off x="1028700" y="2176795"/>
            <a:ext cx="16230600" cy="95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C8CDE978-D7BF-40DD-A487-9C31318B1D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984598"/>
            <a:ext cx="398412" cy="398412"/>
          </a:xfrm>
          <a:prstGeom prst="rect">
            <a:avLst/>
          </a:prstGeom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520F89E0-A746-4C9E-936B-C205DD3158B8}"/>
              </a:ext>
            </a:extLst>
          </p:cNvPr>
          <p:cNvSpPr txBox="1"/>
          <p:nvPr/>
        </p:nvSpPr>
        <p:spPr>
          <a:xfrm>
            <a:off x="8824862" y="3679608"/>
            <a:ext cx="3575519" cy="411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Mailing Address</a:t>
            </a: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B459AC75-1A9C-4238-B2EE-F274E6AEAB66}"/>
              </a:ext>
            </a:extLst>
          </p:cNvPr>
          <p:cNvSpPr/>
          <p:nvPr/>
        </p:nvSpPr>
        <p:spPr>
          <a:xfrm>
            <a:off x="8824862" y="6006905"/>
            <a:ext cx="8361504" cy="968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2E04A03F-9C95-4A4B-B159-D6B078EEFA1B}"/>
              </a:ext>
            </a:extLst>
          </p:cNvPr>
          <p:cNvSpPr txBox="1"/>
          <p:nvPr/>
        </p:nvSpPr>
        <p:spPr>
          <a:xfrm>
            <a:off x="13573828" y="5145785"/>
            <a:ext cx="3452392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ssek@ssek.com</a:t>
            </a: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9474266E-1E13-4C3E-A539-FB91F929EA54}"/>
              </a:ext>
            </a:extLst>
          </p:cNvPr>
          <p:cNvSpPr txBox="1"/>
          <p:nvPr/>
        </p:nvSpPr>
        <p:spPr>
          <a:xfrm>
            <a:off x="8824862" y="5133402"/>
            <a:ext cx="3575519" cy="411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</p:txBody>
      </p:sp>
      <p:sp>
        <p:nvSpPr>
          <p:cNvPr id="34" name="AutoShape 18">
            <a:extLst>
              <a:ext uri="{FF2B5EF4-FFF2-40B4-BE49-F238E27FC236}">
                <a16:creationId xmlns:a16="http://schemas.microsoft.com/office/drawing/2014/main" id="{230AF5F4-C78B-47D7-8DA9-AF7DEA630EB7}"/>
              </a:ext>
            </a:extLst>
          </p:cNvPr>
          <p:cNvSpPr/>
          <p:nvPr/>
        </p:nvSpPr>
        <p:spPr>
          <a:xfrm>
            <a:off x="8824862" y="7325444"/>
            <a:ext cx="8361504" cy="968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E0E4595A-7D9E-4E60-B7AE-8DE491C16567}"/>
              </a:ext>
            </a:extLst>
          </p:cNvPr>
          <p:cNvSpPr txBox="1"/>
          <p:nvPr/>
        </p:nvSpPr>
        <p:spPr>
          <a:xfrm>
            <a:off x="13573828" y="6502484"/>
            <a:ext cx="3452392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+62 21 5212038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E3107CE6-1CF6-40F6-8B9D-58AE7AA6D0BD}"/>
              </a:ext>
            </a:extLst>
          </p:cNvPr>
          <p:cNvSpPr txBox="1"/>
          <p:nvPr/>
        </p:nvSpPr>
        <p:spPr>
          <a:xfrm>
            <a:off x="8824862" y="6490102"/>
            <a:ext cx="3575519" cy="411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</p:txBody>
      </p:sp>
      <p:pic>
        <p:nvPicPr>
          <p:cNvPr id="38" name="Picture 21">
            <a:extLst>
              <a:ext uri="{FF2B5EF4-FFF2-40B4-BE49-F238E27FC236}">
                <a16:creationId xmlns:a16="http://schemas.microsoft.com/office/drawing/2014/main" id="{9871B789-EA4E-4DAB-A3F2-23182F478A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026220" y="1028700"/>
            <a:ext cx="233080" cy="1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 object, pylon, light, sunset&#10;&#10;Description automatically generated">
            <a:extLst>
              <a:ext uri="{FF2B5EF4-FFF2-40B4-BE49-F238E27FC236}">
                <a16:creationId xmlns:a16="http://schemas.microsoft.com/office/drawing/2014/main" id="{137D6309-4664-4BD0-BEFC-F5795BCA4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9406"/>
          <a:stretch/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660784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Outline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7570B02A-C03A-4149-8515-5B6BC099FC03}"/>
              </a:ext>
            </a:extLst>
          </p:cNvPr>
          <p:cNvSpPr txBox="1"/>
          <p:nvPr/>
        </p:nvSpPr>
        <p:spPr>
          <a:xfrm>
            <a:off x="1028701" y="2082970"/>
            <a:ext cx="16200862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on the issuance of Law No. 11 of 2020 regarding Job Creation (“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Omnibus Law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</p:txBody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024A7117-9BE2-43C6-B061-407A4BBC5426}"/>
              </a:ext>
            </a:extLst>
          </p:cNvPr>
          <p:cNvSpPr/>
          <p:nvPr/>
        </p:nvSpPr>
        <p:spPr>
          <a:xfrm>
            <a:off x="1028700" y="4232013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886C539-C28B-468F-8C5B-E78E9558DCEF}"/>
              </a:ext>
            </a:extLst>
          </p:cNvPr>
          <p:cNvSpPr txBox="1"/>
          <p:nvPr/>
        </p:nvSpPr>
        <p:spPr>
          <a:xfrm>
            <a:off x="998963" y="4869905"/>
            <a:ext cx="16200862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the Old and the New: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No. 30 of 2009 regarding Electricity (“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Law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 and the Omnibus Law</a:t>
            </a:r>
          </a:p>
        </p:txBody>
      </p:sp>
      <p:sp>
        <p:nvSpPr>
          <p:cNvPr id="4" name="AutoShape 12">
            <a:extLst>
              <a:ext uri="{FF2B5EF4-FFF2-40B4-BE49-F238E27FC236}">
                <a16:creationId xmlns:a16="http://schemas.microsoft.com/office/drawing/2014/main" id="{5E695BEE-AD07-43D0-B978-8F223756244A}"/>
              </a:ext>
            </a:extLst>
          </p:cNvPr>
          <p:cNvSpPr/>
          <p:nvPr/>
        </p:nvSpPr>
        <p:spPr>
          <a:xfrm>
            <a:off x="998962" y="7018948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DB45444-E87A-4574-AD8F-5006919567E0}"/>
              </a:ext>
            </a:extLst>
          </p:cNvPr>
          <p:cNvSpPr txBox="1"/>
          <p:nvPr/>
        </p:nvSpPr>
        <p:spPr>
          <a:xfrm>
            <a:off x="998962" y="7496768"/>
            <a:ext cx="16200862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and Notes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utdoor object, pylon, light, sunset&#10;&#10;Description automatically generated">
            <a:extLst>
              <a:ext uri="{FF2B5EF4-FFF2-40B4-BE49-F238E27FC236}">
                <a16:creationId xmlns:a16="http://schemas.microsoft.com/office/drawing/2014/main" id="{EC768EF9-6DE5-4EA1-9E4C-CAA1E91DC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9406"/>
          <a:stretch/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04013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Omnibus Law Background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7570B02A-C03A-4149-8515-5B6BC099FC03}"/>
              </a:ext>
            </a:extLst>
          </p:cNvPr>
          <p:cNvSpPr txBox="1"/>
          <p:nvPr/>
        </p:nvSpPr>
        <p:spPr>
          <a:xfrm>
            <a:off x="1028701" y="2082970"/>
            <a:ext cx="16200862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Urgency 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 to create jobs for Indonesian workers in a highly competitive and globalized economy</a:t>
            </a:r>
          </a:p>
        </p:txBody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024A7117-9BE2-43C6-B061-407A4BBC5426}"/>
              </a:ext>
            </a:extLst>
          </p:cNvPr>
          <p:cNvSpPr/>
          <p:nvPr/>
        </p:nvSpPr>
        <p:spPr>
          <a:xfrm>
            <a:off x="1028700" y="5789608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9E677167-AEB7-4637-8C3F-39A31EABB3DC}"/>
              </a:ext>
            </a:extLst>
          </p:cNvPr>
          <p:cNvSpPr txBox="1"/>
          <p:nvPr/>
        </p:nvSpPr>
        <p:spPr>
          <a:xfrm>
            <a:off x="1030614" y="6274220"/>
            <a:ext cx="16228686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others, creating strategic policies to improve the investment ecosystem and the ease of doing business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Streamlining of Business Licensing</a:t>
            </a: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654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pylon, light, sunset&#10;&#10;Description automatically generated">
            <a:extLst>
              <a:ext uri="{FF2B5EF4-FFF2-40B4-BE49-F238E27FC236}">
                <a16:creationId xmlns:a16="http://schemas.microsoft.com/office/drawing/2014/main" id="{0C5E3D8C-5772-49F9-8663-6366BD7C8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9406"/>
          <a:stretch/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699" y="629694"/>
            <a:ext cx="16260337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Comparing the Old and the New: Electricity Law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42" name="TextBox 15">
            <a:extLst>
              <a:ext uri="{FF2B5EF4-FFF2-40B4-BE49-F238E27FC236}">
                <a16:creationId xmlns:a16="http://schemas.microsoft.com/office/drawing/2014/main" id="{7570B02A-C03A-4149-8515-5B6BC099FC03}"/>
              </a:ext>
            </a:extLst>
          </p:cNvPr>
          <p:cNvSpPr txBox="1"/>
          <p:nvPr/>
        </p:nvSpPr>
        <p:spPr>
          <a:xfrm>
            <a:off x="1028701" y="2082970"/>
            <a:ext cx="16200862" cy="655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the Electricity Law may be divided into the following categories:</a:t>
            </a:r>
          </a:p>
          <a:p>
            <a:pPr algn="just"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Streamlining of Business Licensing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Certain Authorities of Regional Governments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Electricity Plan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 Power Plants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Area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</a:t>
            </a:r>
          </a:p>
          <a:p>
            <a:pPr algn="just">
              <a:lnSpc>
                <a:spcPct val="150000"/>
              </a:lnSpc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8003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, pylon, light, sunset&#10;&#10;Description automatically generated">
            <a:extLst>
              <a:ext uri="{FF2B5EF4-FFF2-40B4-BE49-F238E27FC236}">
                <a16:creationId xmlns:a16="http://schemas.microsoft.com/office/drawing/2014/main" id="{6B858DC0-9F52-4DBF-AFD7-BEA2090EE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9406"/>
          <a:stretch/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3683"/>
              </a:lnSpc>
              <a:buFont typeface="+mj-lt"/>
              <a:buAutoNum type="arabicPeriod"/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Streamlining of Business Licensing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91996"/>
              </p:ext>
            </p:extLst>
          </p:nvPr>
        </p:nvGraphicFramePr>
        <p:xfrm>
          <a:off x="1447800" y="1943100"/>
          <a:ext cx="15811499" cy="82667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96199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 supplying electricity must obtain either an Electricity Supply Business License (</a:t>
                      </a:r>
                      <a:r>
                        <a:rPr lang="en-US" sz="26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US" sz="26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Usaha </a:t>
                      </a:r>
                      <a:r>
                        <a:rPr lang="en-US" sz="26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Penyediaan</a:t>
                      </a:r>
                      <a:r>
                        <a:rPr lang="en-US" sz="26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Tenaga Listrik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“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IUPTL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”) for public electricity supply or an Operational License (</a:t>
                      </a:r>
                      <a:r>
                        <a:rPr lang="en-US" sz="26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US" sz="26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Operasi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“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”) for self-use.</a:t>
                      </a:r>
                    </a:p>
                  </a:txBody>
                  <a:tcPr marL="457200" marR="457200" marB="457200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nomenclature for IUPTL, IO, and IUJPTL revoked and replaced with Business Licensing (</a:t>
                      </a:r>
                      <a:r>
                        <a:rPr lang="en-US" sz="23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Perizinan</a:t>
                      </a:r>
                      <a:r>
                        <a:rPr lang="en-US" sz="23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3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Berusaha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Business Licensing for Electricity Supply Business Activity (note: including for cross-border transaction); and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Business Licensing for Electricity Supporting Services Business Activity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norms, standards and procedures of this Business Licensing are to be provided in an implementing regulation for the Omnibus Law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330584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 conducting supporting activities must obtain an electricity  supporting services business license (</a:t>
                      </a:r>
                      <a:r>
                        <a:rPr lang="en-US" sz="26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US" sz="26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Usaha Jasa </a:t>
                      </a:r>
                      <a:r>
                        <a:rPr lang="en-US" sz="260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Penunjang</a:t>
                      </a:r>
                      <a:r>
                        <a:rPr lang="en-US" sz="26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Tenaga Listrik 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“</a:t>
                      </a: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IUJPTL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”), pursuant to Article 25.</a:t>
                      </a:r>
                    </a:p>
                  </a:txBody>
                  <a:tcPr marL="457200" marR="457200" marB="45720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35501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1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, pylon, light, sunset&#10;&#10;Description automatically generated">
            <a:extLst>
              <a:ext uri="{FF2B5EF4-FFF2-40B4-BE49-F238E27FC236}">
                <a16:creationId xmlns:a16="http://schemas.microsoft.com/office/drawing/2014/main" id="{C93B004E-060F-495B-940A-A37220E09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9406"/>
          <a:stretch/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3683"/>
              </a:lnSpc>
              <a:buFont typeface="+mj-lt"/>
              <a:buAutoNum type="arabicPeriod"/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Streamlining of Business Licensing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420031"/>
              </p:ext>
            </p:extLst>
          </p:nvPr>
        </p:nvGraphicFramePr>
        <p:xfrm>
          <a:off x="1028699" y="1943100"/>
          <a:ext cx="16230600" cy="73399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IUPTL, IO and IUJPTL are issued by either central or regional government, depending on their respective authorities (i.e. location of project or existence of foreign investment)</a:t>
                      </a:r>
                      <a:endParaRPr lang="en-ID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are still references to Business Licensing issued by the regional government, but further details on this Business Licensing are to be regulated in a separate Government Regulation.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Transitional provisions: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Licenses issued before the Omnibus Law remain valid until their expiry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 applications for electricity business licenses are to be processed in accordance with provisions of the Omnibus Law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99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, pylon, light, sunset&#10;&#10;Description automatically generated">
            <a:extLst>
              <a:ext uri="{FF2B5EF4-FFF2-40B4-BE49-F238E27FC236}">
                <a16:creationId xmlns:a16="http://schemas.microsoft.com/office/drawing/2014/main" id="{C93B004E-060F-495B-940A-A37220E09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9406"/>
          <a:stretch/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699" y="629694"/>
            <a:ext cx="16230599" cy="488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indent="-914400">
              <a:lnSpc>
                <a:spcPts val="3683"/>
              </a:lnSpc>
              <a:buFont typeface="+mj-lt"/>
              <a:buAutoNum type="arabicPeriod" startAt="2"/>
            </a:pPr>
            <a:r>
              <a:rPr lang="en-US" sz="4400" spc="-52" dirty="0">
                <a:solidFill>
                  <a:srgbClr val="FFC000"/>
                </a:solidFill>
                <a:latin typeface="Inter Bold"/>
              </a:rPr>
              <a:t>Removal of Certain Authorities of Regional Governments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46018"/>
              </p:ext>
            </p:extLst>
          </p:nvPr>
        </p:nvGraphicFramePr>
        <p:xfrm>
          <a:off x="1028699" y="1943100"/>
          <a:ext cx="16230600" cy="64142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Determination of electricity tariff*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 of electricity selling price and fee for transmission lease*</a:t>
                      </a:r>
                    </a:p>
                    <a:p>
                      <a:pPr marL="457200" marR="0" lvl="0" indent="-4572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Issuance of IUPTL/IO for electricity supply across regencies/cities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*Note: for entities whose electricity business licenses are issued by regional government</a:t>
                      </a: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Removed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08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, pylon, light, sunset&#10;&#10;Description automatically generated">
            <a:extLst>
              <a:ext uri="{FF2B5EF4-FFF2-40B4-BE49-F238E27FC236}">
                <a16:creationId xmlns:a16="http://schemas.microsoft.com/office/drawing/2014/main" id="{F2EC8E8E-4E6E-4941-A116-632AEA77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9406"/>
          <a:stretch/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3. 	General Electricity Plan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38426"/>
              </p:ext>
            </p:extLst>
          </p:nvPr>
        </p:nvGraphicFramePr>
        <p:xfrm>
          <a:off x="1028699" y="1943100"/>
          <a:ext cx="16230600" cy="64142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General Electricity Plan consists of: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General Electricity Plan stipulated by the central government;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General Electricity Plan stipulated by the provincial government; and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General Electricity Plan stipulated by the regency/city government.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regency/city government can no longer stipulate regional electricity plan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72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B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pylon, light, sunset&#10;&#10;Description automatically generated">
            <a:extLst>
              <a:ext uri="{FF2B5EF4-FFF2-40B4-BE49-F238E27FC236}">
                <a16:creationId xmlns:a16="http://schemas.microsoft.com/office/drawing/2014/main" id="{A9F06713-195E-4F0B-9AF4-AA0F5B213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" b="9406"/>
          <a:stretch/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29" name="AutoShape 2">
            <a:extLst>
              <a:ext uri="{FF2B5EF4-FFF2-40B4-BE49-F238E27FC236}">
                <a16:creationId xmlns:a16="http://schemas.microsoft.com/office/drawing/2014/main" id="{F0291CCF-A72F-4848-8974-45A58BD1101F}"/>
              </a:ext>
            </a:extLst>
          </p:cNvPr>
          <p:cNvSpPr/>
          <p:nvPr/>
        </p:nvSpPr>
        <p:spPr>
          <a:xfrm>
            <a:off x="1028700" y="9639300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8812791-712C-4C04-8AEA-45D62520C068}"/>
              </a:ext>
            </a:extLst>
          </p:cNvPr>
          <p:cNvSpPr txBox="1"/>
          <p:nvPr/>
        </p:nvSpPr>
        <p:spPr>
          <a:xfrm>
            <a:off x="1028700" y="629694"/>
            <a:ext cx="12382500" cy="500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83"/>
              </a:lnSpc>
            </a:pPr>
            <a:r>
              <a:rPr lang="en-US" sz="4800" spc="-52" dirty="0">
                <a:solidFill>
                  <a:srgbClr val="FFC000"/>
                </a:solidFill>
                <a:latin typeface="Inter Bold"/>
              </a:rPr>
              <a:t>3.	General Electricity Plan</a:t>
            </a:r>
          </a:p>
        </p:txBody>
      </p:sp>
      <p:sp>
        <p:nvSpPr>
          <p:cNvPr id="33" name="AutoShape 10">
            <a:extLst>
              <a:ext uri="{FF2B5EF4-FFF2-40B4-BE49-F238E27FC236}">
                <a16:creationId xmlns:a16="http://schemas.microsoft.com/office/drawing/2014/main" id="{92DA6CAC-7AF1-4D84-8E95-C55EF87E5F41}"/>
              </a:ext>
            </a:extLst>
          </p:cNvPr>
          <p:cNvSpPr/>
          <p:nvPr/>
        </p:nvSpPr>
        <p:spPr>
          <a:xfrm>
            <a:off x="998963" y="1601854"/>
            <a:ext cx="16230600" cy="9525"/>
          </a:xfrm>
          <a:prstGeom prst="rect">
            <a:avLst/>
          </a:prstGeom>
          <a:solidFill>
            <a:srgbClr val="D5D8DB"/>
          </a:solidFill>
        </p:spPr>
      </p:sp>
      <p:sp>
        <p:nvSpPr>
          <p:cNvPr id="52" name="TextBox 15">
            <a:extLst>
              <a:ext uri="{FF2B5EF4-FFF2-40B4-BE49-F238E27FC236}">
                <a16:creationId xmlns:a16="http://schemas.microsoft.com/office/drawing/2014/main" id="{820D8077-1F23-4E39-AE9B-1FF0FED0BED5}"/>
              </a:ext>
            </a:extLst>
          </p:cNvPr>
          <p:cNvSpPr txBox="1"/>
          <p:nvPr/>
        </p:nvSpPr>
        <p:spPr>
          <a:xfrm>
            <a:off x="1028700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SSEK Indonesian Legal Consultants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11D859AA-060F-4CC0-9E69-1B2D8B725722}"/>
              </a:ext>
            </a:extLst>
          </p:cNvPr>
          <p:cNvSpPr txBox="1"/>
          <p:nvPr/>
        </p:nvSpPr>
        <p:spPr>
          <a:xfrm>
            <a:off x="13246818" y="9871778"/>
            <a:ext cx="3964160" cy="21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1400" spc="-52" dirty="0">
                <a:solidFill>
                  <a:srgbClr val="D5D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56E8EA-D60E-4087-BEED-B5063C44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81638"/>
              </p:ext>
            </p:extLst>
          </p:nvPr>
        </p:nvGraphicFramePr>
        <p:xfrm>
          <a:off x="1028699" y="1943100"/>
          <a:ext cx="16230600" cy="57741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979750455"/>
                    </a:ext>
                  </a:extLst>
                </a:gridCol>
                <a:gridCol w="8115300">
                  <a:extLst>
                    <a:ext uri="{9D8B030D-6E8A-4147-A177-3AD203B41FA5}">
                      <a16:colId xmlns:a16="http://schemas.microsoft.com/office/drawing/2014/main" val="131638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 Law</a:t>
                      </a:r>
                    </a:p>
                  </a:txBody>
                  <a:tcPr marB="1828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Omnibus Law</a:t>
                      </a:r>
                    </a:p>
                  </a:txBody>
                  <a:tcPr marB="182880"/>
                </a:tc>
                <a:extLst>
                  <a:ext uri="{0D108BD9-81ED-4DB2-BD59-A6C34878D82A}">
                    <a16:rowId xmlns:a16="http://schemas.microsoft.com/office/drawing/2014/main" val="2608682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General Electricity Plan is made by the central government based on the national energy policy and by consulting with the House of Representatives (DPR)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general electricity plan shall be made in consultation with the Regional  People’s Representative Council (DPRD)</a:t>
                      </a:r>
                    </a:p>
                  </a:txBody>
                  <a:tcPr marL="457200" marR="457200" marB="457200"/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Removal of the requirement to consult with the DPR or DPRD</a:t>
                      </a:r>
                    </a:p>
                  </a:txBody>
                  <a:tcPr marL="457200" marR="457200" marB="457200"/>
                </a:tc>
                <a:extLst>
                  <a:ext uri="{0D108BD9-81ED-4DB2-BD59-A6C34878D82A}">
                    <a16:rowId xmlns:a16="http://schemas.microsoft.com/office/drawing/2014/main" val="272096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009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1290</Words>
  <Application>Microsoft Office PowerPoint</Application>
  <PresentationFormat>Custom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Inter Bold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Process</dc:title>
  <dc:creator>Bijak Ramadhani</dc:creator>
  <cp:lastModifiedBy>David Russell Eyerly</cp:lastModifiedBy>
  <cp:revision>43</cp:revision>
  <dcterms:created xsi:type="dcterms:W3CDTF">2006-08-16T00:00:00Z</dcterms:created>
  <dcterms:modified xsi:type="dcterms:W3CDTF">2020-11-16T08:16:16Z</dcterms:modified>
  <dc:identifier>DAELeIeGK1Q</dc:identifier>
</cp:coreProperties>
</file>