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310" r:id="rId3"/>
    <p:sldId id="314" r:id="rId4"/>
    <p:sldId id="315" r:id="rId5"/>
    <p:sldId id="316" r:id="rId6"/>
    <p:sldId id="317" r:id="rId7"/>
    <p:sldId id="312" r:id="rId8"/>
    <p:sldId id="318" r:id="rId9"/>
    <p:sldId id="319" r:id="rId10"/>
    <p:sldId id="29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Inter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5" d="100"/>
          <a:sy n="25" d="100"/>
        </p:scale>
        <p:origin x="50"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F761D-B77E-4B79-975F-5DBF78B572E4}" type="datetimeFigureOut">
              <a:rPr lang="en-ID" smtClean="0"/>
              <a:t>13/11/2020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32347-9D33-4499-B618-C1E1626A52A4}" type="slidenum">
              <a:rPr lang="en-ID" smtClean="0"/>
              <a:t>‹#›</a:t>
            </a:fld>
            <a:endParaRPr lang="en-ID"/>
          </a:p>
        </p:txBody>
      </p:sp>
    </p:spTree>
    <p:extLst>
      <p:ext uri="{BB962C8B-B14F-4D97-AF65-F5344CB8AC3E}">
        <p14:creationId xmlns:p14="http://schemas.microsoft.com/office/powerpoint/2010/main" val="273537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1E632347-9D33-4499-B618-C1E1626A52A4}" type="slidenum">
              <a:rPr lang="en-ID" smtClean="0"/>
              <a:t>2</a:t>
            </a:fld>
            <a:endParaRPr lang="en-ID"/>
          </a:p>
        </p:txBody>
      </p:sp>
    </p:spTree>
    <p:extLst>
      <p:ext uri="{BB962C8B-B14F-4D97-AF65-F5344CB8AC3E}">
        <p14:creationId xmlns:p14="http://schemas.microsoft.com/office/powerpoint/2010/main" val="80128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D" dirty="0"/>
          </a:p>
        </p:txBody>
      </p:sp>
      <p:sp>
        <p:nvSpPr>
          <p:cNvPr id="4" name="Slide Number Placeholder 3"/>
          <p:cNvSpPr>
            <a:spLocks noGrp="1"/>
          </p:cNvSpPr>
          <p:nvPr>
            <p:ph type="sldNum" sz="quarter" idx="5"/>
          </p:nvPr>
        </p:nvSpPr>
        <p:spPr/>
        <p:txBody>
          <a:bodyPr/>
          <a:lstStyle/>
          <a:p>
            <a:fld id="{1E632347-9D33-4499-B618-C1E1626A52A4}" type="slidenum">
              <a:rPr lang="en-ID" smtClean="0"/>
              <a:t>3</a:t>
            </a:fld>
            <a:endParaRPr lang="en-ID"/>
          </a:p>
        </p:txBody>
      </p:sp>
    </p:spTree>
    <p:extLst>
      <p:ext uri="{BB962C8B-B14F-4D97-AF65-F5344CB8AC3E}">
        <p14:creationId xmlns:p14="http://schemas.microsoft.com/office/powerpoint/2010/main" val="75676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1E632347-9D33-4499-B618-C1E1626A52A4}" type="slidenum">
              <a:rPr lang="en-ID" smtClean="0"/>
              <a:t>4</a:t>
            </a:fld>
            <a:endParaRPr lang="en-ID"/>
          </a:p>
        </p:txBody>
      </p:sp>
    </p:spTree>
    <p:extLst>
      <p:ext uri="{BB962C8B-B14F-4D97-AF65-F5344CB8AC3E}">
        <p14:creationId xmlns:p14="http://schemas.microsoft.com/office/powerpoint/2010/main" val="62568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1E632347-9D33-4499-B618-C1E1626A52A4}" type="slidenum">
              <a:rPr lang="en-ID" smtClean="0"/>
              <a:t>5</a:t>
            </a:fld>
            <a:endParaRPr lang="en-ID"/>
          </a:p>
        </p:txBody>
      </p:sp>
    </p:spTree>
    <p:extLst>
      <p:ext uri="{BB962C8B-B14F-4D97-AF65-F5344CB8AC3E}">
        <p14:creationId xmlns:p14="http://schemas.microsoft.com/office/powerpoint/2010/main" val="236193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1E632347-9D33-4499-B618-C1E1626A52A4}" type="slidenum">
              <a:rPr lang="en-ID" smtClean="0"/>
              <a:t>6</a:t>
            </a:fld>
            <a:endParaRPr lang="en-ID"/>
          </a:p>
        </p:txBody>
      </p:sp>
    </p:spTree>
    <p:extLst>
      <p:ext uri="{BB962C8B-B14F-4D97-AF65-F5344CB8AC3E}">
        <p14:creationId xmlns:p14="http://schemas.microsoft.com/office/powerpoint/2010/main" val="377318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D" dirty="0"/>
          </a:p>
        </p:txBody>
      </p:sp>
      <p:sp>
        <p:nvSpPr>
          <p:cNvPr id="4" name="Slide Number Placeholder 3"/>
          <p:cNvSpPr>
            <a:spLocks noGrp="1"/>
          </p:cNvSpPr>
          <p:nvPr>
            <p:ph type="sldNum" sz="quarter" idx="5"/>
          </p:nvPr>
        </p:nvSpPr>
        <p:spPr/>
        <p:txBody>
          <a:bodyPr/>
          <a:lstStyle/>
          <a:p>
            <a:fld id="{1E632347-9D33-4499-B618-C1E1626A52A4}" type="slidenum">
              <a:rPr lang="en-ID" smtClean="0"/>
              <a:t>9</a:t>
            </a:fld>
            <a:endParaRPr lang="en-ID"/>
          </a:p>
        </p:txBody>
      </p:sp>
    </p:spTree>
    <p:extLst>
      <p:ext uri="{BB962C8B-B14F-4D97-AF65-F5344CB8AC3E}">
        <p14:creationId xmlns:p14="http://schemas.microsoft.com/office/powerpoint/2010/main" val="255639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8" name="Picture 7" descr="A picture containing truck, outdoor, sky, dirt&#10;&#10;Description automatically generated">
            <a:extLst>
              <a:ext uri="{FF2B5EF4-FFF2-40B4-BE49-F238E27FC236}">
                <a16:creationId xmlns:a16="http://schemas.microsoft.com/office/drawing/2014/main" id="{838A9583-65BA-40AC-96B0-D65F22B2BBEB}"/>
              </a:ext>
            </a:extLst>
          </p:cNvPr>
          <p:cNvPicPr>
            <a:picLocks noChangeAspect="1"/>
          </p:cNvPicPr>
          <p:nvPr/>
        </p:nvPicPr>
        <p:blipFill>
          <a:blip r:embed="rId2">
            <a:alphaModFix amt="3000"/>
            <a:extLst>
              <a:ext uri="{28A0092B-C50C-407E-A947-70E740481C1C}">
                <a14:useLocalDpi xmlns:a14="http://schemas.microsoft.com/office/drawing/2010/main" val="0"/>
              </a:ext>
            </a:extLst>
          </a:blip>
          <a:stretch>
            <a:fillRect/>
          </a:stretch>
        </p:blipFill>
        <p:spPr>
          <a:xfrm>
            <a:off x="-29737" y="2352750"/>
            <a:ext cx="18288000" cy="6545179"/>
          </a:xfrm>
          <a:prstGeom prst="rect">
            <a:avLst/>
          </a:prstGeom>
        </p:spPr>
      </p:pic>
      <p:sp>
        <p:nvSpPr>
          <p:cNvPr id="2" name="AutoShape 2"/>
          <p:cNvSpPr/>
          <p:nvPr/>
        </p:nvSpPr>
        <p:spPr>
          <a:xfrm>
            <a:off x="1028700" y="9639300"/>
            <a:ext cx="16230600" cy="9525"/>
          </a:xfrm>
          <a:prstGeom prst="rect">
            <a:avLst/>
          </a:prstGeom>
          <a:solidFill>
            <a:srgbClr val="D5D8DB"/>
          </a:solidFill>
        </p:spPr>
      </p:sp>
      <p:sp>
        <p:nvSpPr>
          <p:cNvPr id="7" name="TextBox 7"/>
          <p:cNvSpPr txBox="1"/>
          <p:nvPr/>
        </p:nvSpPr>
        <p:spPr>
          <a:xfrm>
            <a:off x="1028700" y="629694"/>
            <a:ext cx="6607840" cy="435184"/>
          </a:xfrm>
          <a:prstGeom prst="rect">
            <a:avLst/>
          </a:prstGeom>
        </p:spPr>
        <p:txBody>
          <a:bodyPr wrap="square" lIns="0" tIns="0" rIns="0" bIns="0" rtlCol="0" anchor="t">
            <a:spAutoFit/>
          </a:bodyPr>
          <a:lstStyle/>
          <a:p>
            <a:pPr>
              <a:lnSpc>
                <a:spcPts val="3683"/>
              </a:lnSpc>
            </a:pPr>
            <a:r>
              <a:rPr lang="en-US" sz="2630" b="1" spc="-52" dirty="0">
                <a:solidFill>
                  <a:srgbClr val="D5D8DB"/>
                </a:solidFill>
                <a:latin typeface="Arial" panose="020B0604020202020204" pitchFamily="34" charset="0"/>
                <a:cs typeface="Arial" panose="020B0604020202020204" pitchFamily="34" charset="0"/>
              </a:rPr>
              <a:t>SSEK Indonesian Legal Consultants</a:t>
            </a:r>
          </a:p>
        </p:txBody>
      </p:sp>
      <p:sp>
        <p:nvSpPr>
          <p:cNvPr id="10" name="AutoShape 10"/>
          <p:cNvSpPr/>
          <p:nvPr/>
        </p:nvSpPr>
        <p:spPr>
          <a:xfrm>
            <a:off x="998963" y="1601854"/>
            <a:ext cx="16230600" cy="9525"/>
          </a:xfrm>
          <a:prstGeom prst="rect">
            <a:avLst/>
          </a:prstGeom>
          <a:solidFill>
            <a:srgbClr val="D5D8DB"/>
          </a:solidFill>
        </p:spPr>
      </p:sp>
      <p:sp>
        <p:nvSpPr>
          <p:cNvPr id="15" name="TextBox 15"/>
          <p:cNvSpPr txBox="1"/>
          <p:nvPr/>
        </p:nvSpPr>
        <p:spPr>
          <a:xfrm>
            <a:off x="1028700" y="7065491"/>
            <a:ext cx="5753100" cy="1143326"/>
          </a:xfrm>
          <a:prstGeom prst="rect">
            <a:avLst/>
          </a:prstGeom>
        </p:spPr>
        <p:txBody>
          <a:bodyPr wrap="square" lIns="0" tIns="0" rIns="0" bIns="0" rtlCol="0" anchor="t">
            <a:spAutoFit/>
          </a:bodyPr>
          <a:lstStyle/>
          <a:p>
            <a:pPr>
              <a:lnSpc>
                <a:spcPct val="150000"/>
              </a:lnSpc>
            </a:pPr>
            <a:r>
              <a:rPr lang="en-US" sz="3200" b="1" dirty="0">
                <a:solidFill>
                  <a:srgbClr val="D5D8DB"/>
                </a:solidFill>
                <a:latin typeface="Arial" panose="020B0604020202020204" pitchFamily="34" charset="0"/>
                <a:cs typeface="Arial" panose="020B0604020202020204" pitchFamily="34" charset="0"/>
              </a:rPr>
              <a:t>Fransiscus Rodyanto</a:t>
            </a:r>
          </a:p>
          <a:p>
            <a:pPr>
              <a:lnSpc>
                <a:spcPct val="150000"/>
              </a:lnSpc>
            </a:pPr>
            <a:r>
              <a:rPr lang="en-US" sz="2000" b="1" dirty="0">
                <a:solidFill>
                  <a:srgbClr val="D5D8DB"/>
                </a:solidFill>
                <a:latin typeface="Arial" panose="020B0604020202020204" pitchFamily="34" charset="0"/>
                <a:cs typeface="Arial" panose="020B0604020202020204" pitchFamily="34" charset="0"/>
              </a:rPr>
              <a:t>fransiscusrodyanto@ssek.com</a:t>
            </a:r>
          </a:p>
        </p:txBody>
      </p:sp>
      <p:sp>
        <p:nvSpPr>
          <p:cNvPr id="4" name="TextBox 4"/>
          <p:cNvSpPr txBox="1"/>
          <p:nvPr/>
        </p:nvSpPr>
        <p:spPr>
          <a:xfrm>
            <a:off x="1028700" y="3275579"/>
            <a:ext cx="13220700" cy="2031325"/>
          </a:xfrm>
          <a:prstGeom prst="rect">
            <a:avLst/>
          </a:prstGeom>
        </p:spPr>
        <p:txBody>
          <a:bodyPr wrap="square" lIns="0" tIns="0" rIns="0" bIns="0" rtlCol="0" anchor="t">
            <a:spAutoFit/>
          </a:bodyPr>
          <a:lstStyle/>
          <a:p>
            <a:r>
              <a:rPr lang="en-US" sz="6600" spc="-600" dirty="0">
                <a:solidFill>
                  <a:srgbClr val="D5D8DB"/>
                </a:solidFill>
                <a:latin typeface="Inter Bold"/>
              </a:rPr>
              <a:t>Overview of the Omnibus Law </a:t>
            </a:r>
            <a:br>
              <a:rPr lang="en-US" sz="6600" spc="-600" dirty="0">
                <a:solidFill>
                  <a:srgbClr val="D5D8DB"/>
                </a:solidFill>
                <a:latin typeface="Inter Bold"/>
              </a:rPr>
            </a:br>
            <a:r>
              <a:rPr lang="en-US" sz="6600" spc="-600" dirty="0">
                <a:solidFill>
                  <a:srgbClr val="D5D8DB"/>
                </a:solidFill>
                <a:latin typeface="Inter Bold"/>
              </a:rPr>
              <a:t>and Impact on the Mining Sector </a:t>
            </a:r>
          </a:p>
        </p:txBody>
      </p:sp>
      <p:sp>
        <p:nvSpPr>
          <p:cNvPr id="18" name="TextBox 15">
            <a:extLst>
              <a:ext uri="{FF2B5EF4-FFF2-40B4-BE49-F238E27FC236}">
                <a16:creationId xmlns:a16="http://schemas.microsoft.com/office/drawing/2014/main" id="{D08D1432-0B3B-4D6F-BE92-2CBF08B7E1EE}"/>
              </a:ext>
            </a:extLst>
          </p:cNvPr>
          <p:cNvSpPr txBox="1"/>
          <p:nvPr/>
        </p:nvSpPr>
        <p:spPr>
          <a:xfrm>
            <a:off x="1030614" y="5970754"/>
            <a:ext cx="10478963" cy="430887"/>
          </a:xfrm>
          <a:prstGeom prst="rect">
            <a:avLst/>
          </a:prstGeom>
        </p:spPr>
        <p:txBody>
          <a:bodyPr wrap="square" lIns="0" tIns="0" rIns="0" bIns="0" rtlCol="0" anchor="t">
            <a:spAutoFit/>
          </a:bodyPr>
          <a:lstStyle/>
          <a:p>
            <a:r>
              <a:rPr lang="en-US" sz="2800" dirty="0">
                <a:solidFill>
                  <a:srgbClr val="FFC000"/>
                </a:solidFill>
                <a:latin typeface="Arial" panose="020B0604020202020204" pitchFamily="34" charset="0"/>
                <a:cs typeface="Arial" panose="020B0604020202020204" pitchFamily="34" charset="0"/>
              </a:rPr>
              <a:t>Introduction of Incentives and Other Relevant Changes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truck, outdoor, sky, dirt&#10;&#10;Description automatically generated">
            <a:extLst>
              <a:ext uri="{FF2B5EF4-FFF2-40B4-BE49-F238E27FC236}">
                <a16:creationId xmlns:a16="http://schemas.microsoft.com/office/drawing/2014/main" id="{5ECB59E6-4F98-461F-941E-C9FB3CCF2B4E}"/>
              </a:ext>
            </a:extLst>
          </p:cNvPr>
          <p:cNvPicPr>
            <a:picLocks noChangeAspect="1"/>
          </p:cNvPicPr>
          <p:nvPr/>
        </p:nvPicPr>
        <p:blipFill rotWithShape="1">
          <a:blip r:embed="rId2">
            <a:alphaModFix amt="3000"/>
            <a:extLst>
              <a:ext uri="{28A0092B-C50C-407E-A947-70E740481C1C}">
                <a14:useLocalDpi xmlns:a14="http://schemas.microsoft.com/office/drawing/2010/main" val="0"/>
              </a:ext>
            </a:extLst>
          </a:blip>
          <a:srcRect b="2462"/>
          <a:stretch/>
        </p:blipFill>
        <p:spPr>
          <a:xfrm>
            <a:off x="0" y="2176796"/>
            <a:ext cx="18288000" cy="6384050"/>
          </a:xfrm>
          <a:prstGeom prst="rect">
            <a:avLst/>
          </a:prstGeom>
        </p:spPr>
      </p:pic>
      <p:sp>
        <p:nvSpPr>
          <p:cNvPr id="15" name="AutoShape 2">
            <a:extLst>
              <a:ext uri="{FF2B5EF4-FFF2-40B4-BE49-F238E27FC236}">
                <a16:creationId xmlns:a16="http://schemas.microsoft.com/office/drawing/2014/main" id="{B073C433-0B5E-404F-B37B-9CA97CF989E7}"/>
              </a:ext>
            </a:extLst>
          </p:cNvPr>
          <p:cNvSpPr/>
          <p:nvPr/>
        </p:nvSpPr>
        <p:spPr>
          <a:xfrm>
            <a:off x="1028700" y="8579893"/>
            <a:ext cx="16230600" cy="9525"/>
          </a:xfrm>
          <a:prstGeom prst="rect">
            <a:avLst/>
          </a:prstGeom>
          <a:solidFill>
            <a:schemeClr val="bg1"/>
          </a:solidFill>
          <a:ln>
            <a:noFill/>
          </a:ln>
        </p:spPr>
      </p:sp>
      <p:sp>
        <p:nvSpPr>
          <p:cNvPr id="20" name="TextBox 7">
            <a:extLst>
              <a:ext uri="{FF2B5EF4-FFF2-40B4-BE49-F238E27FC236}">
                <a16:creationId xmlns:a16="http://schemas.microsoft.com/office/drawing/2014/main" id="{7E637725-77BC-4EF9-AA40-31FBDFFC8E18}"/>
              </a:ext>
            </a:extLst>
          </p:cNvPr>
          <p:cNvSpPr txBox="1"/>
          <p:nvPr/>
        </p:nvSpPr>
        <p:spPr>
          <a:xfrm>
            <a:off x="1028700" y="3371224"/>
            <a:ext cx="5835458" cy="2635568"/>
          </a:xfrm>
          <a:prstGeom prst="rect">
            <a:avLst/>
          </a:prstGeom>
        </p:spPr>
        <p:txBody>
          <a:bodyPr lIns="0" tIns="0" rIns="0" bIns="0" rtlCol="0" anchor="t">
            <a:spAutoFit/>
          </a:bodyPr>
          <a:lstStyle/>
          <a:p>
            <a:pPr>
              <a:lnSpc>
                <a:spcPts val="10080"/>
              </a:lnSpc>
            </a:pPr>
            <a:r>
              <a:rPr lang="en-US" sz="9600" b="1" spc="-480" dirty="0">
                <a:solidFill>
                  <a:srgbClr val="FFC000"/>
                </a:solidFill>
                <a:latin typeface="Arial" panose="020B0604020202020204" pitchFamily="34" charset="0"/>
                <a:cs typeface="Arial" panose="020B0604020202020204" pitchFamily="34" charset="0"/>
              </a:rPr>
              <a:t>Keep </a:t>
            </a:r>
          </a:p>
          <a:p>
            <a:pPr>
              <a:lnSpc>
                <a:spcPts val="10080"/>
              </a:lnSpc>
            </a:pPr>
            <a:r>
              <a:rPr lang="en-US" sz="9600" b="1" spc="-480" dirty="0">
                <a:solidFill>
                  <a:srgbClr val="FFC000"/>
                </a:solidFill>
                <a:latin typeface="Arial" panose="020B0604020202020204" pitchFamily="34" charset="0"/>
                <a:cs typeface="Arial" panose="020B0604020202020204" pitchFamily="34" charset="0"/>
              </a:rPr>
              <a:t>in touch</a:t>
            </a:r>
          </a:p>
        </p:txBody>
      </p:sp>
      <p:sp>
        <p:nvSpPr>
          <p:cNvPr id="21" name="TextBox 8">
            <a:extLst>
              <a:ext uri="{FF2B5EF4-FFF2-40B4-BE49-F238E27FC236}">
                <a16:creationId xmlns:a16="http://schemas.microsoft.com/office/drawing/2014/main" id="{05AEC162-97F2-44AF-89D4-A6D9795BBECB}"/>
              </a:ext>
            </a:extLst>
          </p:cNvPr>
          <p:cNvSpPr txBox="1"/>
          <p:nvPr/>
        </p:nvSpPr>
        <p:spPr>
          <a:xfrm>
            <a:off x="1028700" y="6485089"/>
            <a:ext cx="7277100" cy="474489"/>
          </a:xfrm>
          <a:prstGeom prst="rect">
            <a:avLst/>
          </a:prstGeom>
        </p:spPr>
        <p:txBody>
          <a:bodyPr wrap="square" lIns="0" tIns="0" rIns="0" bIns="0" rtlCol="0" anchor="t">
            <a:spAutoFit/>
          </a:bodyPr>
          <a:lstStyle/>
          <a:p>
            <a:pPr>
              <a:lnSpc>
                <a:spcPts val="3683"/>
              </a:lnSpc>
            </a:pPr>
            <a:r>
              <a:rPr lang="en-US" sz="3200" b="1" spc="-52" dirty="0">
                <a:solidFill>
                  <a:srgbClr val="D5D8DB"/>
                </a:solidFill>
                <a:latin typeface="Arial" panose="020B0604020202020204" pitchFamily="34" charset="0"/>
                <a:cs typeface="Arial" panose="020B0604020202020204" pitchFamily="34" charset="0"/>
              </a:rPr>
              <a:t>SSEK Indonesian Legal Consultants</a:t>
            </a:r>
          </a:p>
        </p:txBody>
      </p:sp>
      <p:sp>
        <p:nvSpPr>
          <p:cNvPr id="22" name="AutoShape 9">
            <a:extLst>
              <a:ext uri="{FF2B5EF4-FFF2-40B4-BE49-F238E27FC236}">
                <a16:creationId xmlns:a16="http://schemas.microsoft.com/office/drawing/2014/main" id="{FB4C02C4-AC1D-4846-B548-24E59FB075A0}"/>
              </a:ext>
            </a:extLst>
          </p:cNvPr>
          <p:cNvSpPr/>
          <p:nvPr/>
        </p:nvSpPr>
        <p:spPr>
          <a:xfrm>
            <a:off x="8824862" y="4688366"/>
            <a:ext cx="8361504" cy="9683"/>
          </a:xfrm>
          <a:prstGeom prst="rect">
            <a:avLst/>
          </a:prstGeom>
          <a:solidFill>
            <a:schemeClr val="bg1"/>
          </a:solidFill>
        </p:spPr>
      </p:sp>
      <p:sp>
        <p:nvSpPr>
          <p:cNvPr id="23" name="TextBox 10">
            <a:extLst>
              <a:ext uri="{FF2B5EF4-FFF2-40B4-BE49-F238E27FC236}">
                <a16:creationId xmlns:a16="http://schemas.microsoft.com/office/drawing/2014/main" id="{B8C01696-3DB5-4BEA-9ECB-099C49A2A736}"/>
              </a:ext>
            </a:extLst>
          </p:cNvPr>
          <p:cNvSpPr txBox="1"/>
          <p:nvPr/>
        </p:nvSpPr>
        <p:spPr>
          <a:xfrm>
            <a:off x="13573828" y="3329270"/>
            <a:ext cx="3452392" cy="1084015"/>
          </a:xfrm>
          <a:prstGeom prst="rect">
            <a:avLst/>
          </a:prstGeom>
        </p:spPr>
        <p:txBody>
          <a:bodyPr lIns="0" tIns="0" rIns="0" bIns="0" rtlCol="0" anchor="t">
            <a:spAutoFit/>
          </a:bodyPr>
          <a:lstStyle/>
          <a:p>
            <a:pPr>
              <a:lnSpc>
                <a:spcPts val="2940"/>
              </a:lnSpc>
            </a:pPr>
            <a:r>
              <a:rPr lang="en-US" sz="2100" dirty="0" err="1">
                <a:solidFill>
                  <a:schemeClr val="bg1"/>
                </a:solidFill>
                <a:latin typeface="Arial" panose="020B0604020202020204" pitchFamily="34" charset="0"/>
                <a:cs typeface="Arial" panose="020B0604020202020204" pitchFamily="34" charset="0"/>
              </a:rPr>
              <a:t>Mayapada</a:t>
            </a:r>
            <a:r>
              <a:rPr lang="en-US" sz="2100" dirty="0">
                <a:solidFill>
                  <a:schemeClr val="bg1"/>
                </a:solidFill>
                <a:latin typeface="Arial" panose="020B0604020202020204" pitchFamily="34" charset="0"/>
                <a:cs typeface="Arial" panose="020B0604020202020204" pitchFamily="34" charset="0"/>
              </a:rPr>
              <a:t> Tower I - 14th Fl.</a:t>
            </a:r>
          </a:p>
          <a:p>
            <a:pPr>
              <a:lnSpc>
                <a:spcPts val="2940"/>
              </a:lnSpc>
            </a:pPr>
            <a:r>
              <a:rPr lang="en-US" sz="2100" dirty="0">
                <a:solidFill>
                  <a:schemeClr val="bg1"/>
                </a:solidFill>
                <a:latin typeface="Arial" panose="020B0604020202020204" pitchFamily="34" charset="0"/>
                <a:cs typeface="Arial" panose="020B0604020202020204" pitchFamily="34" charset="0"/>
              </a:rPr>
              <a:t>Jl. </a:t>
            </a:r>
            <a:r>
              <a:rPr lang="en-US" sz="2100" dirty="0" err="1">
                <a:solidFill>
                  <a:schemeClr val="bg1"/>
                </a:solidFill>
                <a:latin typeface="Arial" panose="020B0604020202020204" pitchFamily="34" charset="0"/>
                <a:cs typeface="Arial" panose="020B0604020202020204" pitchFamily="34" charset="0"/>
              </a:rPr>
              <a:t>Jend</a:t>
            </a:r>
            <a:r>
              <a:rPr lang="en-US" sz="2100" dirty="0">
                <a:solidFill>
                  <a:schemeClr val="bg1"/>
                </a:solidFill>
                <a:latin typeface="Arial" panose="020B0604020202020204" pitchFamily="34" charset="0"/>
                <a:cs typeface="Arial" panose="020B0604020202020204" pitchFamily="34" charset="0"/>
              </a:rPr>
              <a:t>. Sudirman No. 28</a:t>
            </a:r>
          </a:p>
          <a:p>
            <a:pPr>
              <a:lnSpc>
                <a:spcPts val="2940"/>
              </a:lnSpc>
            </a:pPr>
            <a:r>
              <a:rPr lang="en-US" sz="2100" dirty="0">
                <a:solidFill>
                  <a:schemeClr val="bg1"/>
                </a:solidFill>
                <a:latin typeface="Arial" panose="020B0604020202020204" pitchFamily="34" charset="0"/>
                <a:cs typeface="Arial" panose="020B0604020202020204" pitchFamily="34" charset="0"/>
              </a:rPr>
              <a:t>Jakarta Selatan - 12920</a:t>
            </a:r>
          </a:p>
        </p:txBody>
      </p:sp>
      <p:sp>
        <p:nvSpPr>
          <p:cNvPr id="24" name="AutoShape 11">
            <a:extLst>
              <a:ext uri="{FF2B5EF4-FFF2-40B4-BE49-F238E27FC236}">
                <a16:creationId xmlns:a16="http://schemas.microsoft.com/office/drawing/2014/main" id="{749F3E97-43CE-498F-BC8B-BE6A1B5F80D2}"/>
              </a:ext>
            </a:extLst>
          </p:cNvPr>
          <p:cNvSpPr/>
          <p:nvPr/>
        </p:nvSpPr>
        <p:spPr>
          <a:xfrm>
            <a:off x="1028700" y="2176795"/>
            <a:ext cx="16230600" cy="9525"/>
          </a:xfrm>
          <a:prstGeom prst="rect">
            <a:avLst/>
          </a:prstGeom>
          <a:solidFill>
            <a:schemeClr val="bg1"/>
          </a:solidFill>
          <a:ln>
            <a:noFill/>
          </a:ln>
        </p:spPr>
      </p:sp>
      <p:pic>
        <p:nvPicPr>
          <p:cNvPr id="25" name="Picture 12">
            <a:extLst>
              <a:ext uri="{FF2B5EF4-FFF2-40B4-BE49-F238E27FC236}">
                <a16:creationId xmlns:a16="http://schemas.microsoft.com/office/drawing/2014/main" id="{C8CDE978-D7BF-40DD-A487-9C31318B1D08}"/>
              </a:ext>
            </a:extLst>
          </p:cNvPr>
          <p:cNvPicPr>
            <a:picLocks noChangeAspect="1"/>
          </p:cNvPicPr>
          <p:nvPr/>
        </p:nvPicPr>
        <p:blipFill>
          <a:blip r:embed="rId3"/>
          <a:srcRect/>
          <a:stretch>
            <a:fillRect/>
          </a:stretch>
        </p:blipFill>
        <p:spPr>
          <a:xfrm>
            <a:off x="1028700" y="984598"/>
            <a:ext cx="398412" cy="398412"/>
          </a:xfrm>
          <a:prstGeom prst="rect">
            <a:avLst/>
          </a:prstGeom>
        </p:spPr>
      </p:pic>
      <p:sp>
        <p:nvSpPr>
          <p:cNvPr id="27" name="TextBox 14">
            <a:extLst>
              <a:ext uri="{FF2B5EF4-FFF2-40B4-BE49-F238E27FC236}">
                <a16:creationId xmlns:a16="http://schemas.microsoft.com/office/drawing/2014/main" id="{520F89E0-A746-4C9E-936B-C205DD3158B8}"/>
              </a:ext>
            </a:extLst>
          </p:cNvPr>
          <p:cNvSpPr txBox="1"/>
          <p:nvPr/>
        </p:nvSpPr>
        <p:spPr>
          <a:xfrm>
            <a:off x="8824862" y="3679608"/>
            <a:ext cx="3575519" cy="411459"/>
          </a:xfrm>
          <a:prstGeom prst="rect">
            <a:avLst/>
          </a:prstGeom>
        </p:spPr>
        <p:txBody>
          <a:bodyPr lIns="0" tIns="0" rIns="0" bIns="0" rtlCol="0" anchor="t">
            <a:spAutoFit/>
          </a:bodyPr>
          <a:lstStyle/>
          <a:p>
            <a:pPr algn="l">
              <a:lnSpc>
                <a:spcPts val="3360"/>
              </a:lnSpc>
            </a:pPr>
            <a:r>
              <a:rPr lang="en-US" sz="2800" b="1" dirty="0">
                <a:solidFill>
                  <a:srgbClr val="FFC000"/>
                </a:solidFill>
                <a:latin typeface="Arial" panose="020B0604020202020204" pitchFamily="34" charset="0"/>
                <a:cs typeface="Arial" panose="020B0604020202020204" pitchFamily="34" charset="0"/>
              </a:rPr>
              <a:t>Mailing Address</a:t>
            </a:r>
          </a:p>
        </p:txBody>
      </p:sp>
      <p:sp>
        <p:nvSpPr>
          <p:cNvPr id="28" name="AutoShape 15">
            <a:extLst>
              <a:ext uri="{FF2B5EF4-FFF2-40B4-BE49-F238E27FC236}">
                <a16:creationId xmlns:a16="http://schemas.microsoft.com/office/drawing/2014/main" id="{B459AC75-1A9C-4238-B2EE-F274E6AEAB66}"/>
              </a:ext>
            </a:extLst>
          </p:cNvPr>
          <p:cNvSpPr/>
          <p:nvPr/>
        </p:nvSpPr>
        <p:spPr>
          <a:xfrm>
            <a:off x="8824862" y="6006905"/>
            <a:ext cx="8361504" cy="9683"/>
          </a:xfrm>
          <a:prstGeom prst="rect">
            <a:avLst/>
          </a:prstGeom>
          <a:solidFill>
            <a:schemeClr val="bg1"/>
          </a:solidFill>
        </p:spPr>
      </p:sp>
      <p:sp>
        <p:nvSpPr>
          <p:cNvPr id="30" name="TextBox 16">
            <a:extLst>
              <a:ext uri="{FF2B5EF4-FFF2-40B4-BE49-F238E27FC236}">
                <a16:creationId xmlns:a16="http://schemas.microsoft.com/office/drawing/2014/main" id="{2E04A03F-9C95-4A4B-B159-D6B078EEFA1B}"/>
              </a:ext>
            </a:extLst>
          </p:cNvPr>
          <p:cNvSpPr txBox="1"/>
          <p:nvPr/>
        </p:nvSpPr>
        <p:spPr>
          <a:xfrm>
            <a:off x="13573828" y="5145785"/>
            <a:ext cx="4028372" cy="340221"/>
          </a:xfrm>
          <a:prstGeom prst="rect">
            <a:avLst/>
          </a:prstGeom>
        </p:spPr>
        <p:txBody>
          <a:bodyPr wrap="square" lIns="0" tIns="0" rIns="0" bIns="0" rtlCol="0" anchor="t">
            <a:spAutoFit/>
          </a:bodyPr>
          <a:lstStyle/>
          <a:p>
            <a:pPr>
              <a:lnSpc>
                <a:spcPts val="2940"/>
              </a:lnSpc>
            </a:pPr>
            <a:r>
              <a:rPr lang="en-US" sz="2100" dirty="0">
                <a:solidFill>
                  <a:schemeClr val="bg1"/>
                </a:solidFill>
                <a:latin typeface="Arial" panose="020B0604020202020204" pitchFamily="34" charset="0"/>
                <a:cs typeface="Arial" panose="020B0604020202020204" pitchFamily="34" charset="0"/>
              </a:rPr>
              <a:t>fransiscusrodyanto@ssek.com</a:t>
            </a:r>
          </a:p>
        </p:txBody>
      </p:sp>
      <p:sp>
        <p:nvSpPr>
          <p:cNvPr id="32" name="TextBox 17">
            <a:extLst>
              <a:ext uri="{FF2B5EF4-FFF2-40B4-BE49-F238E27FC236}">
                <a16:creationId xmlns:a16="http://schemas.microsoft.com/office/drawing/2014/main" id="{9474266E-1E13-4C3E-A539-FB91F929EA54}"/>
              </a:ext>
            </a:extLst>
          </p:cNvPr>
          <p:cNvSpPr txBox="1"/>
          <p:nvPr/>
        </p:nvSpPr>
        <p:spPr>
          <a:xfrm>
            <a:off x="8824862" y="5133402"/>
            <a:ext cx="3575519" cy="411459"/>
          </a:xfrm>
          <a:prstGeom prst="rect">
            <a:avLst/>
          </a:prstGeom>
        </p:spPr>
        <p:txBody>
          <a:bodyPr lIns="0" tIns="0" rIns="0" bIns="0" rtlCol="0" anchor="t">
            <a:spAutoFit/>
          </a:bodyPr>
          <a:lstStyle/>
          <a:p>
            <a:pPr algn="l">
              <a:lnSpc>
                <a:spcPts val="3360"/>
              </a:lnSpc>
            </a:pPr>
            <a:r>
              <a:rPr lang="en-US" sz="2800" b="1" dirty="0">
                <a:solidFill>
                  <a:srgbClr val="FFC000"/>
                </a:solidFill>
                <a:latin typeface="Arial" panose="020B0604020202020204" pitchFamily="34" charset="0"/>
                <a:cs typeface="Arial" panose="020B0604020202020204" pitchFamily="34" charset="0"/>
              </a:rPr>
              <a:t>Email Address</a:t>
            </a:r>
          </a:p>
        </p:txBody>
      </p:sp>
      <p:sp>
        <p:nvSpPr>
          <p:cNvPr id="34" name="AutoShape 18">
            <a:extLst>
              <a:ext uri="{FF2B5EF4-FFF2-40B4-BE49-F238E27FC236}">
                <a16:creationId xmlns:a16="http://schemas.microsoft.com/office/drawing/2014/main" id="{230AF5F4-C78B-47D7-8DA9-AF7DEA630EB7}"/>
              </a:ext>
            </a:extLst>
          </p:cNvPr>
          <p:cNvSpPr/>
          <p:nvPr/>
        </p:nvSpPr>
        <p:spPr>
          <a:xfrm>
            <a:off x="8824862" y="7325444"/>
            <a:ext cx="8361504" cy="9683"/>
          </a:xfrm>
          <a:prstGeom prst="rect">
            <a:avLst/>
          </a:prstGeom>
          <a:solidFill>
            <a:schemeClr val="bg1"/>
          </a:solidFill>
        </p:spPr>
      </p:sp>
      <p:sp>
        <p:nvSpPr>
          <p:cNvPr id="36" name="TextBox 19">
            <a:extLst>
              <a:ext uri="{FF2B5EF4-FFF2-40B4-BE49-F238E27FC236}">
                <a16:creationId xmlns:a16="http://schemas.microsoft.com/office/drawing/2014/main" id="{E0E4595A-7D9E-4E60-B7AE-8DE491C16567}"/>
              </a:ext>
            </a:extLst>
          </p:cNvPr>
          <p:cNvSpPr txBox="1"/>
          <p:nvPr/>
        </p:nvSpPr>
        <p:spPr>
          <a:xfrm>
            <a:off x="13573828" y="6502484"/>
            <a:ext cx="3452392" cy="340221"/>
          </a:xfrm>
          <a:prstGeom prst="rect">
            <a:avLst/>
          </a:prstGeom>
        </p:spPr>
        <p:txBody>
          <a:bodyPr lIns="0" tIns="0" rIns="0" bIns="0" rtlCol="0" anchor="t">
            <a:spAutoFit/>
          </a:bodyPr>
          <a:lstStyle/>
          <a:p>
            <a:pPr>
              <a:lnSpc>
                <a:spcPts val="2940"/>
              </a:lnSpc>
            </a:pPr>
            <a:r>
              <a:rPr lang="en-US" sz="2100" dirty="0">
                <a:solidFill>
                  <a:schemeClr val="bg1"/>
                </a:solidFill>
                <a:latin typeface="Arial" panose="020B0604020202020204" pitchFamily="34" charset="0"/>
                <a:cs typeface="Arial" panose="020B0604020202020204" pitchFamily="34" charset="0"/>
              </a:rPr>
              <a:t>+62 21 5212038</a:t>
            </a:r>
          </a:p>
        </p:txBody>
      </p:sp>
      <p:sp>
        <p:nvSpPr>
          <p:cNvPr id="37" name="TextBox 20">
            <a:extLst>
              <a:ext uri="{FF2B5EF4-FFF2-40B4-BE49-F238E27FC236}">
                <a16:creationId xmlns:a16="http://schemas.microsoft.com/office/drawing/2014/main" id="{E3107CE6-1CF6-40F6-8B9D-58AE7AA6D0BD}"/>
              </a:ext>
            </a:extLst>
          </p:cNvPr>
          <p:cNvSpPr txBox="1"/>
          <p:nvPr/>
        </p:nvSpPr>
        <p:spPr>
          <a:xfrm>
            <a:off x="8824862" y="6490102"/>
            <a:ext cx="3575519" cy="411459"/>
          </a:xfrm>
          <a:prstGeom prst="rect">
            <a:avLst/>
          </a:prstGeom>
        </p:spPr>
        <p:txBody>
          <a:bodyPr lIns="0" tIns="0" rIns="0" bIns="0" rtlCol="0" anchor="t">
            <a:spAutoFit/>
          </a:bodyPr>
          <a:lstStyle/>
          <a:p>
            <a:pPr algn="l">
              <a:lnSpc>
                <a:spcPts val="3360"/>
              </a:lnSpc>
            </a:pPr>
            <a:r>
              <a:rPr lang="en-US" sz="2800" b="1" dirty="0">
                <a:solidFill>
                  <a:srgbClr val="FFC000"/>
                </a:solidFill>
                <a:latin typeface="Arial" panose="020B0604020202020204" pitchFamily="34" charset="0"/>
                <a:cs typeface="Arial" panose="020B0604020202020204" pitchFamily="34" charset="0"/>
              </a:rPr>
              <a:t>Phone Number</a:t>
            </a:r>
          </a:p>
        </p:txBody>
      </p:sp>
      <p:pic>
        <p:nvPicPr>
          <p:cNvPr id="38" name="Picture 21">
            <a:extLst>
              <a:ext uri="{FF2B5EF4-FFF2-40B4-BE49-F238E27FC236}">
                <a16:creationId xmlns:a16="http://schemas.microsoft.com/office/drawing/2014/main" id="{9871B789-EA4E-4DAB-A3F2-23182F478A81}"/>
              </a:ext>
            </a:extLst>
          </p:cNvPr>
          <p:cNvPicPr>
            <a:picLocks noChangeAspect="1"/>
          </p:cNvPicPr>
          <p:nvPr/>
        </p:nvPicPr>
        <p:blipFill>
          <a:blip r:embed="rId4"/>
          <a:srcRect/>
          <a:stretch>
            <a:fillRect/>
          </a:stretch>
        </p:blipFill>
        <p:spPr>
          <a:xfrm>
            <a:off x="17026220" y="1028700"/>
            <a:ext cx="233080" cy="155104"/>
          </a:xfrm>
          <a:prstGeom prst="rect">
            <a:avLst/>
          </a:prstGeom>
        </p:spPr>
      </p:pic>
    </p:spTree>
    <p:extLst>
      <p:ext uri="{BB962C8B-B14F-4D97-AF65-F5344CB8AC3E}">
        <p14:creationId xmlns:p14="http://schemas.microsoft.com/office/powerpoint/2010/main" val="68452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outdoor, truck, sky, ground&#10;&#10;Description automatically generated">
            <a:extLst>
              <a:ext uri="{FF2B5EF4-FFF2-40B4-BE49-F238E27FC236}">
                <a16:creationId xmlns:a16="http://schemas.microsoft.com/office/drawing/2014/main" id="{689CDEF6-A321-4FF6-AE3A-FA5DD42BAA7C}"/>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2578"/>
          <a:stretch/>
        </p:blipFill>
        <p:spPr>
          <a:xfrm flipH="1">
            <a:off x="-152400" y="0"/>
            <a:ext cx="18288001"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660784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INTRODUCTION</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13" name="TextBox 12">
            <a:extLst>
              <a:ext uri="{FF2B5EF4-FFF2-40B4-BE49-F238E27FC236}">
                <a16:creationId xmlns:a16="http://schemas.microsoft.com/office/drawing/2014/main" id="{A1170D34-596E-4AFA-ACB3-81E249EE0461}"/>
              </a:ext>
            </a:extLst>
          </p:cNvPr>
          <p:cNvSpPr txBox="1"/>
          <p:nvPr/>
        </p:nvSpPr>
        <p:spPr>
          <a:xfrm>
            <a:off x="971550" y="1773681"/>
            <a:ext cx="16344900" cy="7387728"/>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Article 39 of Law No. 11 of 2020 regarding Job Creation (“</a:t>
            </a:r>
            <a:r>
              <a:rPr lang="en-US" sz="3200" b="1" dirty="0">
                <a:solidFill>
                  <a:schemeClr val="bg1"/>
                </a:solidFill>
                <a:latin typeface="Arial" panose="020B0604020202020204" pitchFamily="34" charset="0"/>
                <a:cs typeface="Arial" panose="020B0604020202020204" pitchFamily="34" charset="0"/>
              </a:rPr>
              <a:t>Omnibus Law</a:t>
            </a:r>
            <a:r>
              <a:rPr lang="en-US" sz="3200" dirty="0">
                <a:solidFill>
                  <a:schemeClr val="bg1"/>
                </a:solidFill>
                <a:latin typeface="Arial" panose="020B0604020202020204" pitchFamily="34" charset="0"/>
                <a:cs typeface="Arial" panose="020B0604020202020204" pitchFamily="34" charset="0"/>
              </a:rPr>
              <a:t>”) </a:t>
            </a:r>
            <a:r>
              <a:rPr lang="en-US" sz="3200" b="1" u="sng" dirty="0">
                <a:solidFill>
                  <a:srgbClr val="FFFF00"/>
                </a:solidFill>
                <a:latin typeface="Arial" panose="020B0604020202020204" pitchFamily="34" charset="0"/>
                <a:cs typeface="Arial" panose="020B0604020202020204" pitchFamily="34" charset="0"/>
              </a:rPr>
              <a:t>adds one provision</a:t>
            </a:r>
            <a:r>
              <a:rPr lang="en-US" sz="3200" dirty="0">
                <a:solidFill>
                  <a:schemeClr val="bg1"/>
                </a:solidFill>
                <a:latin typeface="Arial" panose="020B0604020202020204" pitchFamily="34" charset="0"/>
                <a:cs typeface="Arial" panose="020B0604020202020204" pitchFamily="34" charset="0"/>
              </a:rPr>
              <a:t> and </a:t>
            </a:r>
            <a:r>
              <a:rPr lang="en-US" sz="3200" b="1" u="sng" dirty="0">
                <a:solidFill>
                  <a:srgbClr val="FFFF00"/>
                </a:solidFill>
                <a:latin typeface="Arial" panose="020B0604020202020204" pitchFamily="34" charset="0"/>
                <a:cs typeface="Arial" panose="020B0604020202020204" pitchFamily="34" charset="0"/>
              </a:rPr>
              <a:t>amends one provision</a:t>
            </a:r>
            <a:r>
              <a:rPr lang="en-US" sz="3200" dirty="0">
                <a:solidFill>
                  <a:schemeClr val="bg1"/>
                </a:solidFill>
                <a:latin typeface="Arial" panose="020B0604020202020204" pitchFamily="34" charset="0"/>
                <a:cs typeface="Arial" panose="020B0604020202020204" pitchFamily="34" charset="0"/>
              </a:rPr>
              <a:t> of Law No. 4 of 2009 regarding Mineral and Coal Mining, as amended by Law No. 3 of 2020 (“</a:t>
            </a:r>
            <a:r>
              <a:rPr lang="en-US" sz="3200" b="1" dirty="0">
                <a:solidFill>
                  <a:schemeClr val="bg1"/>
                </a:solidFill>
                <a:latin typeface="Arial" panose="020B0604020202020204" pitchFamily="34" charset="0"/>
                <a:cs typeface="Arial" panose="020B0604020202020204" pitchFamily="34" charset="0"/>
              </a:rPr>
              <a:t>Mining Law</a:t>
            </a:r>
            <a:r>
              <a:rPr lang="en-US" sz="3200" dirty="0">
                <a:solidFill>
                  <a:schemeClr val="bg1"/>
                </a:solidFill>
                <a:latin typeface="Arial" panose="020B0604020202020204" pitchFamily="34" charset="0"/>
                <a:cs typeface="Arial" panose="020B0604020202020204" pitchFamily="34" charset="0"/>
              </a:rPr>
              <a:t>”).</a:t>
            </a:r>
          </a:p>
          <a:p>
            <a:pPr algn="just">
              <a:lnSpc>
                <a:spcPct val="150000"/>
              </a:lnSpc>
            </a:pPr>
            <a:endParaRPr lang="en-US" sz="3200" dirty="0">
              <a:solidFill>
                <a:schemeClr val="bg1"/>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Amendments introduced by Law No. 3 of 2020 unchanged, among others:</a:t>
            </a:r>
          </a:p>
          <a:p>
            <a:pPr marL="901700" indent="-457200" algn="just">
              <a:lnSpc>
                <a:spcPct val="150000"/>
              </a:lnSpc>
              <a:buFontTx/>
              <a:buChar char="-"/>
            </a:pPr>
            <a:r>
              <a:rPr lang="en-US" sz="3200" dirty="0">
                <a:solidFill>
                  <a:schemeClr val="bg1"/>
                </a:solidFill>
                <a:latin typeface="Arial" panose="020B0604020202020204" pitchFamily="34" charset="0"/>
                <a:cs typeface="Arial" panose="020B0604020202020204" pitchFamily="34" charset="0"/>
              </a:rPr>
              <a:t>centralized licensing</a:t>
            </a:r>
          </a:p>
          <a:p>
            <a:pPr marL="901700" indent="-457200" algn="just">
              <a:lnSpc>
                <a:spcPct val="150000"/>
              </a:lnSpc>
              <a:buFontTx/>
              <a:buChar char="-"/>
            </a:pPr>
            <a:r>
              <a:rPr lang="en-US" sz="3200" dirty="0">
                <a:solidFill>
                  <a:schemeClr val="bg1"/>
                </a:solidFill>
                <a:latin typeface="Arial" panose="020B0604020202020204" pitchFamily="34" charset="0"/>
                <a:cs typeface="Arial" panose="020B0604020202020204" pitchFamily="34" charset="0"/>
              </a:rPr>
              <a:t>mining licenses are transferable </a:t>
            </a:r>
          </a:p>
          <a:p>
            <a:pPr marL="901700" indent="-457200" algn="just">
              <a:lnSpc>
                <a:spcPct val="150000"/>
              </a:lnSpc>
              <a:buFontTx/>
              <a:buChar char="-"/>
            </a:pPr>
            <a:r>
              <a:rPr lang="en-US" sz="3200" dirty="0">
                <a:solidFill>
                  <a:schemeClr val="bg1"/>
                </a:solidFill>
                <a:latin typeface="Arial" panose="020B0604020202020204" pitchFamily="34" charset="0"/>
                <a:cs typeface="Arial" panose="020B0604020202020204" pitchFamily="34" charset="0"/>
              </a:rPr>
              <a:t>continuation of expiring COW/CCOW into IUPK </a:t>
            </a:r>
          </a:p>
          <a:p>
            <a:pPr marL="901700" indent="-457200" algn="just">
              <a:lnSpc>
                <a:spcPct val="150000"/>
              </a:lnSpc>
              <a:buFontTx/>
              <a:buChar char="-"/>
            </a:pPr>
            <a:r>
              <a:rPr lang="en-US" sz="3200" dirty="0">
                <a:solidFill>
                  <a:schemeClr val="bg1"/>
                </a:solidFill>
                <a:latin typeface="Arial" panose="020B0604020202020204" pitchFamily="34" charset="0"/>
                <a:cs typeface="Arial" panose="020B0604020202020204" pitchFamily="34" charset="0"/>
              </a:rPr>
              <a:t>guaranteed one or two extensions for COW/CCOW, each for 10 years</a:t>
            </a:r>
          </a:p>
          <a:p>
            <a:pPr marL="901700" indent="-457200" algn="just">
              <a:lnSpc>
                <a:spcPct val="150000"/>
              </a:lnSpc>
              <a:buFontTx/>
              <a:buChar char="-"/>
            </a:pPr>
            <a:r>
              <a:rPr lang="en-US" sz="3200" dirty="0">
                <a:solidFill>
                  <a:schemeClr val="bg1"/>
                </a:solidFill>
                <a:latin typeface="Arial" panose="020B0604020202020204" pitchFamily="34" charset="0"/>
                <a:cs typeface="Arial" panose="020B0604020202020204" pitchFamily="34" charset="0"/>
              </a:rPr>
              <a:t>clear guidance on the exact license for processing and refining activities</a:t>
            </a:r>
          </a:p>
        </p:txBody>
      </p:sp>
    </p:spTree>
    <p:extLst>
      <p:ext uri="{BB962C8B-B14F-4D97-AF65-F5344CB8AC3E}">
        <p14:creationId xmlns:p14="http://schemas.microsoft.com/office/powerpoint/2010/main" val="1191706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outdoor, truck, sky, ground&#10;&#10;Description automatically generated">
            <a:extLst>
              <a:ext uri="{FF2B5EF4-FFF2-40B4-BE49-F238E27FC236}">
                <a16:creationId xmlns:a16="http://schemas.microsoft.com/office/drawing/2014/main" id="{689CDEF6-A321-4FF6-AE3A-FA5DD42BAA7C}"/>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2578"/>
          <a:stretch/>
        </p:blipFill>
        <p:spPr>
          <a:xfrm flipH="1">
            <a:off x="-152400" y="0"/>
            <a:ext cx="18288001"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69545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NEW PROVISION – ARTICLE 128A PARAGRAPH (1)</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10" name="TextBox 9">
            <a:extLst>
              <a:ext uri="{FF2B5EF4-FFF2-40B4-BE49-F238E27FC236}">
                <a16:creationId xmlns:a16="http://schemas.microsoft.com/office/drawing/2014/main" id="{7021F376-B06C-4C2B-AE30-469C3B7AB23D}"/>
              </a:ext>
            </a:extLst>
          </p:cNvPr>
          <p:cNvSpPr txBox="1"/>
          <p:nvPr/>
        </p:nvSpPr>
        <p:spPr>
          <a:xfrm>
            <a:off x="926944" y="1834332"/>
            <a:ext cx="16374637" cy="2032416"/>
          </a:xfrm>
          <a:prstGeom prst="rect">
            <a:avLst/>
          </a:prstGeom>
          <a:noFill/>
        </p:spPr>
        <p:txBody>
          <a:bodyPr wrap="square">
            <a:spAutoFit/>
          </a:bodyPr>
          <a:lstStyle/>
          <a:p>
            <a:pPr marL="723900" indent="-723900" algn="just">
              <a:lnSpc>
                <a:spcPct val="150000"/>
              </a:lnSpc>
            </a:pPr>
            <a:r>
              <a:rPr lang="en-US" sz="2800" i="1" dirty="0">
                <a:solidFill>
                  <a:schemeClr val="bg1"/>
                </a:solidFill>
                <a:latin typeface="Arial" panose="020B0604020202020204" pitchFamily="34" charset="0"/>
                <a:cs typeface="Arial" panose="020B0604020202020204" pitchFamily="34" charset="0"/>
              </a:rPr>
              <a:t>(1)	</a:t>
            </a:r>
            <a:r>
              <a:rPr lang="en-US" sz="2800" b="1" i="1" dirty="0">
                <a:solidFill>
                  <a:srgbClr val="FFFF00"/>
                </a:solidFill>
                <a:latin typeface="Arial" panose="020B0604020202020204" pitchFamily="34" charset="0"/>
                <a:cs typeface="Arial" panose="020B0604020202020204" pitchFamily="34" charset="0"/>
              </a:rPr>
              <a:t>Business actors increasing the added value of coal as referred to in Article 102 paragraph (2)</a:t>
            </a:r>
            <a:r>
              <a:rPr lang="en-US" sz="2800" i="1" dirty="0">
                <a:solidFill>
                  <a:srgbClr val="D5D8DB"/>
                </a:solidFill>
                <a:latin typeface="Arial" panose="020B0604020202020204" pitchFamily="34" charset="0"/>
                <a:cs typeface="Arial" panose="020B0604020202020204" pitchFamily="34" charset="0"/>
              </a:rPr>
              <a:t> may be granted </a:t>
            </a:r>
            <a:r>
              <a:rPr lang="en-US" sz="2800" i="1" dirty="0">
                <a:solidFill>
                  <a:schemeClr val="bg1"/>
                </a:solidFill>
                <a:latin typeface="Arial" panose="020B0604020202020204" pitchFamily="34" charset="0"/>
                <a:cs typeface="Arial" panose="020B0604020202020204" pitchFamily="34" charset="0"/>
              </a:rPr>
              <a:t>special treatment with respect to state revenue obligations under Article 128.</a:t>
            </a:r>
            <a:r>
              <a:rPr lang="en-US" sz="2800" dirty="0">
                <a:solidFill>
                  <a:schemeClr val="bg1"/>
                </a:solidFill>
                <a:latin typeface="Arial" panose="020B0604020202020204" pitchFamily="34" charset="0"/>
                <a:cs typeface="Arial" panose="020B0604020202020204" pitchFamily="34" charset="0"/>
              </a:rPr>
              <a:t> </a:t>
            </a:r>
          </a:p>
          <a:p>
            <a:pPr algn="just">
              <a:lnSpc>
                <a:spcPct val="150000"/>
              </a:lnSpc>
            </a:pPr>
            <a:endParaRPr lang="en-US" sz="32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E5FCC9D-B0FB-45AF-9E5E-E155D3EE8D69}"/>
              </a:ext>
            </a:extLst>
          </p:cNvPr>
          <p:cNvCxnSpPr/>
          <p:nvPr/>
        </p:nvCxnSpPr>
        <p:spPr>
          <a:xfrm>
            <a:off x="1115122" y="3771900"/>
            <a:ext cx="161441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5DE8C9-38A3-4330-A268-9AB8AC5D4209}"/>
              </a:ext>
            </a:extLst>
          </p:cNvPr>
          <p:cNvSpPr txBox="1"/>
          <p:nvPr/>
        </p:nvSpPr>
        <p:spPr>
          <a:xfrm>
            <a:off x="1043568" y="4167155"/>
            <a:ext cx="16200863" cy="5171737"/>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Article 102 (2) of the Mining Law: only applicable to IUP or IUPK holders in the Operation Production stage doing Coal Development and/or Utilization</a:t>
            </a:r>
          </a:p>
          <a:p>
            <a:pPr marL="457200" indent="-457200" algn="just">
              <a:lnSpc>
                <a:spcPct val="150000"/>
              </a:lnSpc>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Elucidation of Article 102 (2) of the Mining Law:</a:t>
            </a:r>
          </a:p>
          <a:p>
            <a:pPr marL="901700" indent="-457200" algn="just">
              <a:lnSpc>
                <a:spcPct val="150000"/>
              </a:lnSpc>
              <a:buFontTx/>
              <a:buChar char="-"/>
            </a:pPr>
            <a:r>
              <a:rPr lang="en-US" sz="3200" dirty="0">
                <a:solidFill>
                  <a:schemeClr val="bg1"/>
                </a:solidFill>
                <a:latin typeface="Arial" panose="020B0604020202020204" pitchFamily="34" charset="0"/>
                <a:cs typeface="Arial" panose="020B0604020202020204" pitchFamily="34" charset="0"/>
              </a:rPr>
              <a:t>Coal Development: coal upgrading, coal briquetting, coking, coal liquefaction, coal gasification and coal slurry/coal water mixture</a:t>
            </a:r>
          </a:p>
          <a:p>
            <a:pPr marL="901700" indent="-457200" algn="just">
              <a:lnSpc>
                <a:spcPct val="150000"/>
              </a:lnSpc>
              <a:buFontTx/>
              <a:buChar char="-"/>
            </a:pPr>
            <a:r>
              <a:rPr lang="en-US" sz="3200" dirty="0">
                <a:solidFill>
                  <a:schemeClr val="bg1"/>
                </a:solidFill>
                <a:latin typeface="Arial" panose="020B0604020202020204" pitchFamily="34" charset="0"/>
                <a:cs typeface="Arial" panose="020B0604020202020204" pitchFamily="34" charset="0"/>
              </a:rPr>
              <a:t>Coal Utilization: mine-mouth power plant</a:t>
            </a:r>
          </a:p>
        </p:txBody>
      </p:sp>
    </p:spTree>
    <p:extLst>
      <p:ext uri="{BB962C8B-B14F-4D97-AF65-F5344CB8AC3E}">
        <p14:creationId xmlns:p14="http://schemas.microsoft.com/office/powerpoint/2010/main" val="3775050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outdoor, truck, sky, ground&#10;&#10;Description automatically generated">
            <a:extLst>
              <a:ext uri="{FF2B5EF4-FFF2-40B4-BE49-F238E27FC236}">
                <a16:creationId xmlns:a16="http://schemas.microsoft.com/office/drawing/2014/main" id="{689CDEF6-A321-4FF6-AE3A-FA5DD42BAA7C}"/>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2578"/>
          <a:stretch/>
        </p:blipFill>
        <p:spPr>
          <a:xfrm flipH="1">
            <a:off x="-152400" y="0"/>
            <a:ext cx="18288001"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85547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NEW PROVISION – ARTICLE 128A PARAGRAPH (1)</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10" name="TextBox 9">
            <a:extLst>
              <a:ext uri="{FF2B5EF4-FFF2-40B4-BE49-F238E27FC236}">
                <a16:creationId xmlns:a16="http://schemas.microsoft.com/office/drawing/2014/main" id="{7021F376-B06C-4C2B-AE30-469C3B7AB23D}"/>
              </a:ext>
            </a:extLst>
          </p:cNvPr>
          <p:cNvSpPr txBox="1"/>
          <p:nvPr/>
        </p:nvSpPr>
        <p:spPr>
          <a:xfrm>
            <a:off x="926944" y="1834332"/>
            <a:ext cx="16374637" cy="2678747"/>
          </a:xfrm>
          <a:prstGeom prst="rect">
            <a:avLst/>
          </a:prstGeom>
          <a:noFill/>
        </p:spPr>
        <p:txBody>
          <a:bodyPr wrap="square">
            <a:spAutoFit/>
          </a:bodyPr>
          <a:lstStyle/>
          <a:p>
            <a:pPr marL="812800" indent="-812800" algn="just">
              <a:lnSpc>
                <a:spcPct val="150000"/>
              </a:lnSpc>
              <a:buAutoNum type="arabicParenBoth"/>
            </a:pPr>
            <a:r>
              <a:rPr lang="en-US" sz="2800" i="1" dirty="0">
                <a:solidFill>
                  <a:schemeClr val="bg1"/>
                </a:solidFill>
                <a:latin typeface="Arial" panose="020B0604020202020204" pitchFamily="34" charset="0"/>
                <a:cs typeface="Arial" panose="020B0604020202020204" pitchFamily="34" charset="0"/>
              </a:rPr>
              <a:t>Business actors increasing the added value of coal as referred to in Article 102 paragraph (2) may be granted </a:t>
            </a:r>
            <a:r>
              <a:rPr lang="en-US" sz="2800" b="1" i="1" dirty="0">
                <a:solidFill>
                  <a:srgbClr val="FFFF00"/>
                </a:solidFill>
                <a:latin typeface="Arial" panose="020B0604020202020204" pitchFamily="34" charset="0"/>
                <a:cs typeface="Arial" panose="020B0604020202020204" pitchFamily="34" charset="0"/>
              </a:rPr>
              <a:t>special treatment with respect to state revenue obligations under Article 128</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latin typeface="Arial" panose="020B0604020202020204" pitchFamily="34" charset="0"/>
                <a:cs typeface="Arial" panose="020B0604020202020204" pitchFamily="34" charset="0"/>
              </a:rPr>
              <a:t> </a:t>
            </a:r>
          </a:p>
          <a:p>
            <a:pPr algn="just">
              <a:lnSpc>
                <a:spcPct val="150000"/>
              </a:lnSpc>
            </a:pPr>
            <a:endParaRPr lang="en-US" sz="32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E5FCC9D-B0FB-45AF-9E5E-E155D3EE8D69}"/>
              </a:ext>
            </a:extLst>
          </p:cNvPr>
          <p:cNvCxnSpPr/>
          <p:nvPr/>
        </p:nvCxnSpPr>
        <p:spPr>
          <a:xfrm>
            <a:off x="1115122" y="4076700"/>
            <a:ext cx="161441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5DE8C9-38A3-4330-A268-9AB8AC5D4209}"/>
              </a:ext>
            </a:extLst>
          </p:cNvPr>
          <p:cNvSpPr txBox="1"/>
          <p:nvPr/>
        </p:nvSpPr>
        <p:spPr>
          <a:xfrm>
            <a:off x="1013830" y="4778628"/>
            <a:ext cx="16200863" cy="2955746"/>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State revenue obligations under Article 128 of the Mining Law:</a:t>
            </a:r>
          </a:p>
          <a:p>
            <a:pPr marL="990600" indent="-546100" algn="just">
              <a:lnSpc>
                <a:spcPct val="150000"/>
              </a:lnSpc>
              <a:buAutoNum type="alphaLcPeriod"/>
            </a:pPr>
            <a:r>
              <a:rPr lang="en-US" sz="3200" dirty="0">
                <a:solidFill>
                  <a:schemeClr val="bg1"/>
                </a:solidFill>
                <a:latin typeface="Arial" panose="020B0604020202020204" pitchFamily="34" charset="0"/>
                <a:cs typeface="Arial" panose="020B0604020202020204" pitchFamily="34" charset="0"/>
              </a:rPr>
              <a:t>Tax revenue: taxes and customs and excise</a:t>
            </a:r>
          </a:p>
          <a:p>
            <a:pPr marL="990600" indent="-546100" algn="just">
              <a:lnSpc>
                <a:spcPct val="150000"/>
              </a:lnSpc>
              <a:buAutoNum type="alphaLcPeriod"/>
            </a:pPr>
            <a:r>
              <a:rPr lang="en-US" sz="3200" dirty="0">
                <a:solidFill>
                  <a:schemeClr val="bg1"/>
                </a:solidFill>
                <a:latin typeface="Arial" panose="020B0604020202020204" pitchFamily="34" charset="0"/>
                <a:cs typeface="Arial" panose="020B0604020202020204" pitchFamily="34" charset="0"/>
              </a:rPr>
              <a:t>Non-tax revenue: dead rent, </a:t>
            </a:r>
            <a:r>
              <a:rPr lang="en-US" sz="3200" b="1" dirty="0">
                <a:solidFill>
                  <a:srgbClr val="FFFF00"/>
                </a:solidFill>
                <a:latin typeface="Arial" panose="020B0604020202020204" pitchFamily="34" charset="0"/>
                <a:cs typeface="Arial" panose="020B0604020202020204" pitchFamily="34" charset="0"/>
              </a:rPr>
              <a:t>production royalty</a:t>
            </a:r>
            <a:r>
              <a:rPr lang="en-US" sz="3200" dirty="0">
                <a:solidFill>
                  <a:schemeClr val="bg1"/>
                </a:solidFill>
                <a:latin typeface="Arial" panose="020B0604020202020204" pitchFamily="34" charset="0"/>
                <a:cs typeface="Arial" panose="020B0604020202020204" pitchFamily="34" charset="0"/>
              </a:rPr>
              <a:t>, information data compensation, and other legitimate non-tax state revenue	</a:t>
            </a:r>
          </a:p>
        </p:txBody>
      </p:sp>
    </p:spTree>
    <p:extLst>
      <p:ext uri="{BB962C8B-B14F-4D97-AF65-F5344CB8AC3E}">
        <p14:creationId xmlns:p14="http://schemas.microsoft.com/office/powerpoint/2010/main" val="11138835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outdoor, truck, sky, ground&#10;&#10;Description automatically generated">
            <a:extLst>
              <a:ext uri="{FF2B5EF4-FFF2-40B4-BE49-F238E27FC236}">
                <a16:creationId xmlns:a16="http://schemas.microsoft.com/office/drawing/2014/main" id="{689CDEF6-A321-4FF6-AE3A-FA5DD42BAA7C}"/>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2578"/>
          <a:stretch/>
        </p:blipFill>
        <p:spPr>
          <a:xfrm flipH="1">
            <a:off x="-152400" y="0"/>
            <a:ext cx="18288001"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66497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NEW PROVISION – ARTICLE 128A PARAGRAPH  (2)</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10" name="TextBox 9">
            <a:extLst>
              <a:ext uri="{FF2B5EF4-FFF2-40B4-BE49-F238E27FC236}">
                <a16:creationId xmlns:a16="http://schemas.microsoft.com/office/drawing/2014/main" id="{7021F376-B06C-4C2B-AE30-469C3B7AB23D}"/>
              </a:ext>
            </a:extLst>
          </p:cNvPr>
          <p:cNvSpPr txBox="1"/>
          <p:nvPr/>
        </p:nvSpPr>
        <p:spPr>
          <a:xfrm>
            <a:off x="926944" y="1834332"/>
            <a:ext cx="16374637" cy="2678747"/>
          </a:xfrm>
          <a:prstGeom prst="rect">
            <a:avLst/>
          </a:prstGeom>
          <a:noFill/>
        </p:spPr>
        <p:txBody>
          <a:bodyPr wrap="square">
            <a:spAutoFit/>
          </a:bodyPr>
          <a:lstStyle/>
          <a:p>
            <a:pPr marL="715963" indent="-715963" algn="just">
              <a:lnSpc>
                <a:spcPct val="150000"/>
              </a:lnSpc>
            </a:pPr>
            <a:r>
              <a:rPr lang="en-US" sz="2800" i="1" dirty="0">
                <a:solidFill>
                  <a:srgbClr val="D5D8DB"/>
                </a:solidFill>
                <a:latin typeface="Arial" panose="020B0604020202020204" pitchFamily="34" charset="0"/>
                <a:cs typeface="Arial" panose="020B0604020202020204" pitchFamily="34" charset="0"/>
              </a:rPr>
              <a:t>(2)	The granting of special treatment with respect to state revenue obligations as referred to in paragraph (1) for activities to increase the added value of coal may be in the form of </a:t>
            </a:r>
            <a:r>
              <a:rPr lang="en-US" sz="2800" b="1" i="1" dirty="0">
                <a:solidFill>
                  <a:srgbClr val="FFFF00"/>
                </a:solidFill>
                <a:latin typeface="Arial" panose="020B0604020202020204" pitchFamily="34" charset="0"/>
                <a:cs typeface="Arial" panose="020B0604020202020204" pitchFamily="34" charset="0"/>
              </a:rPr>
              <a:t>0% (zero percent) royalty imposition</a:t>
            </a:r>
            <a:r>
              <a:rPr lang="en-US" sz="2800" i="1" dirty="0">
                <a:solidFill>
                  <a:srgbClr val="D5D8DB"/>
                </a:solidFill>
                <a:latin typeface="Arial" panose="020B0604020202020204" pitchFamily="34" charset="0"/>
                <a:cs typeface="Arial" panose="020B0604020202020204" pitchFamily="34" charset="0"/>
              </a:rPr>
              <a:t>.</a:t>
            </a:r>
          </a:p>
          <a:p>
            <a:pPr algn="just">
              <a:lnSpc>
                <a:spcPct val="150000"/>
              </a:lnSpc>
            </a:pPr>
            <a:endParaRPr lang="en-US" sz="32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E5FCC9D-B0FB-45AF-9E5E-E155D3EE8D69}"/>
              </a:ext>
            </a:extLst>
          </p:cNvPr>
          <p:cNvCxnSpPr/>
          <p:nvPr/>
        </p:nvCxnSpPr>
        <p:spPr>
          <a:xfrm>
            <a:off x="1115122" y="4076700"/>
            <a:ext cx="161441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5DE8C9-38A3-4330-A268-9AB8AC5D4209}"/>
              </a:ext>
            </a:extLst>
          </p:cNvPr>
          <p:cNvSpPr txBox="1"/>
          <p:nvPr/>
        </p:nvSpPr>
        <p:spPr>
          <a:xfrm>
            <a:off x="998963" y="5147960"/>
            <a:ext cx="16200863" cy="2217082"/>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Under Government Regulation No. 81 of 2019, the production royalty fee for coal products is between 2% and 7%, depending on how the coal is mined (open pit or underground) and the coal’s calorific value	</a:t>
            </a:r>
          </a:p>
        </p:txBody>
      </p:sp>
    </p:spTree>
    <p:extLst>
      <p:ext uri="{BB962C8B-B14F-4D97-AF65-F5344CB8AC3E}">
        <p14:creationId xmlns:p14="http://schemas.microsoft.com/office/powerpoint/2010/main" val="352514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outdoor, truck, sky, ground&#10;&#10;Description automatically generated">
            <a:extLst>
              <a:ext uri="{FF2B5EF4-FFF2-40B4-BE49-F238E27FC236}">
                <a16:creationId xmlns:a16="http://schemas.microsoft.com/office/drawing/2014/main" id="{689CDEF6-A321-4FF6-AE3A-FA5DD42BAA7C}"/>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2578"/>
          <a:stretch/>
        </p:blipFill>
        <p:spPr>
          <a:xfrm flipH="1">
            <a:off x="-152400" y="0"/>
            <a:ext cx="18288001"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66497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NEW PROVISION – ARTICLE 128A PARAGRAPH  (3)</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10" name="TextBox 9">
            <a:extLst>
              <a:ext uri="{FF2B5EF4-FFF2-40B4-BE49-F238E27FC236}">
                <a16:creationId xmlns:a16="http://schemas.microsoft.com/office/drawing/2014/main" id="{7021F376-B06C-4C2B-AE30-469C3B7AB23D}"/>
              </a:ext>
            </a:extLst>
          </p:cNvPr>
          <p:cNvSpPr txBox="1"/>
          <p:nvPr/>
        </p:nvSpPr>
        <p:spPr>
          <a:xfrm>
            <a:off x="926944" y="1733220"/>
            <a:ext cx="16374637" cy="2032416"/>
          </a:xfrm>
          <a:prstGeom prst="rect">
            <a:avLst/>
          </a:prstGeom>
          <a:noFill/>
        </p:spPr>
        <p:txBody>
          <a:bodyPr wrap="square">
            <a:spAutoFit/>
          </a:bodyPr>
          <a:lstStyle/>
          <a:p>
            <a:pPr marL="901700" indent="-901700" algn="just">
              <a:lnSpc>
                <a:spcPct val="150000"/>
              </a:lnSpc>
            </a:pPr>
            <a:r>
              <a:rPr lang="en-US" sz="2800" i="1" dirty="0">
                <a:solidFill>
                  <a:srgbClr val="D5D8DB"/>
                </a:solidFill>
                <a:latin typeface="Arial" panose="020B0604020202020204" pitchFamily="34" charset="0"/>
                <a:cs typeface="Arial" panose="020B0604020202020204" pitchFamily="34" charset="0"/>
              </a:rPr>
              <a:t>(3)	Further provisions regarding special treatment as referred to in paragraph (1) will be further regulated in a </a:t>
            </a:r>
            <a:r>
              <a:rPr lang="en-US" sz="2800" b="1" i="1" dirty="0">
                <a:solidFill>
                  <a:srgbClr val="FFFF00"/>
                </a:solidFill>
                <a:latin typeface="Arial" panose="020B0604020202020204" pitchFamily="34" charset="0"/>
                <a:cs typeface="Arial" panose="020B0604020202020204" pitchFamily="34" charset="0"/>
              </a:rPr>
              <a:t>Government Regulation</a:t>
            </a:r>
            <a:r>
              <a:rPr lang="en-US" sz="2800" i="1" dirty="0">
                <a:solidFill>
                  <a:srgbClr val="D5D8DB"/>
                </a:solidFill>
                <a:latin typeface="Arial" panose="020B0604020202020204" pitchFamily="34" charset="0"/>
                <a:cs typeface="Arial" panose="020B0604020202020204" pitchFamily="34" charset="0"/>
              </a:rPr>
              <a:t>.</a:t>
            </a:r>
          </a:p>
          <a:p>
            <a:pPr algn="just">
              <a:lnSpc>
                <a:spcPct val="150000"/>
              </a:lnSpc>
            </a:pPr>
            <a:endParaRPr lang="en-US" sz="32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E5FCC9D-B0FB-45AF-9E5E-E155D3EE8D69}"/>
              </a:ext>
            </a:extLst>
          </p:cNvPr>
          <p:cNvCxnSpPr/>
          <p:nvPr/>
        </p:nvCxnSpPr>
        <p:spPr>
          <a:xfrm>
            <a:off x="1109640" y="3390900"/>
            <a:ext cx="161441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5DE8C9-38A3-4330-A268-9AB8AC5D4209}"/>
              </a:ext>
            </a:extLst>
          </p:cNvPr>
          <p:cNvSpPr txBox="1"/>
          <p:nvPr/>
        </p:nvSpPr>
        <p:spPr>
          <a:xfrm>
            <a:off x="997415" y="3582505"/>
            <a:ext cx="16200863" cy="5546711"/>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3000" dirty="0">
                <a:solidFill>
                  <a:schemeClr val="bg1"/>
                </a:solidFill>
                <a:latin typeface="Arial" panose="020B0604020202020204" pitchFamily="34" charset="0"/>
                <a:cs typeface="Arial" panose="020B0604020202020204" pitchFamily="34" charset="0"/>
              </a:rPr>
              <a:t>Article 185 of the Omnibus Law requires that implementing regulations for the Omnibus Law be enacted within three months as of November 2, 2020</a:t>
            </a:r>
          </a:p>
          <a:p>
            <a:pPr marL="457200" indent="-457200" algn="just">
              <a:lnSpc>
                <a:spcPct val="150000"/>
              </a:lnSpc>
              <a:buFont typeface="Arial" panose="020B0604020202020204" pitchFamily="34" charset="0"/>
              <a:buChar char="•"/>
            </a:pPr>
            <a:r>
              <a:rPr lang="en-US" sz="3000" dirty="0">
                <a:solidFill>
                  <a:schemeClr val="bg1"/>
                </a:solidFill>
                <a:latin typeface="Arial" panose="020B0604020202020204" pitchFamily="34" charset="0"/>
                <a:cs typeface="Arial" panose="020B0604020202020204" pitchFamily="34" charset="0"/>
              </a:rPr>
              <a:t>Indonesian-language versions of draft implementing regulations of the Omnibus Law can be found at: </a:t>
            </a:r>
            <a:r>
              <a:rPr lang="en-ID" sz="30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https://uu-ciptakerja.go.id</a:t>
            </a:r>
          </a:p>
          <a:p>
            <a:pPr marL="457200" indent="-457200" algn="just">
              <a:lnSpc>
                <a:spcPct val="150000"/>
              </a:lnSpc>
              <a:buFont typeface="Arial" panose="020B0604020202020204" pitchFamily="34" charset="0"/>
              <a:buChar char="•"/>
            </a:pPr>
            <a:r>
              <a:rPr lang="en-ID" sz="3000" dirty="0">
                <a:solidFill>
                  <a:schemeClr val="bg1"/>
                </a:solidFill>
                <a:latin typeface="Arial" panose="020B0604020202020204" pitchFamily="34" charset="0"/>
                <a:cs typeface="Arial" panose="020B0604020202020204" pitchFamily="34" charset="0"/>
              </a:rPr>
              <a:t>As of noon of 13 November 2020: 16 draft Government Regulations and one Presidential Regulation</a:t>
            </a:r>
          </a:p>
          <a:p>
            <a:pPr marL="457200" indent="-457200" algn="just">
              <a:lnSpc>
                <a:spcPct val="150000"/>
              </a:lnSpc>
              <a:buFont typeface="Arial" panose="020B0604020202020204" pitchFamily="34" charset="0"/>
              <a:buChar char="•"/>
            </a:pPr>
            <a:r>
              <a:rPr lang="en-ID" sz="3000" dirty="0">
                <a:solidFill>
                  <a:schemeClr val="bg1"/>
                </a:solidFill>
                <a:latin typeface="Arial" panose="020B0604020202020204" pitchFamily="34" charset="0"/>
                <a:cs typeface="Arial" panose="020B0604020202020204" pitchFamily="34" charset="0"/>
              </a:rPr>
              <a:t>Government Regulation regarding the Implementation of the Job Creation Law in the Energy and Mineral Resources Sector - only one provision that covers the mining sector</a:t>
            </a:r>
            <a:endParaRPr lang="en-US"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134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arn(inVertical)">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outdoor, truck, sky, ground&#10;&#10;Description automatically generated">
            <a:extLst>
              <a:ext uri="{FF2B5EF4-FFF2-40B4-BE49-F238E27FC236}">
                <a16:creationId xmlns:a16="http://schemas.microsoft.com/office/drawing/2014/main" id="{689CDEF6-A321-4FF6-AE3A-FA5DD42BAA7C}"/>
              </a:ext>
            </a:extLst>
          </p:cNvPr>
          <p:cNvPicPr>
            <a:picLocks noChangeAspect="1"/>
          </p:cNvPicPr>
          <p:nvPr/>
        </p:nvPicPr>
        <p:blipFill rotWithShape="1">
          <a:blip r:embed="rId2">
            <a:alphaModFix amt="4000"/>
            <a:extLst>
              <a:ext uri="{28A0092B-C50C-407E-A947-70E740481C1C}">
                <a14:useLocalDpi xmlns:a14="http://schemas.microsoft.com/office/drawing/2010/main" val="0"/>
              </a:ext>
            </a:extLst>
          </a:blip>
          <a:srcRect l="2578"/>
          <a:stretch/>
        </p:blipFill>
        <p:spPr>
          <a:xfrm flipH="1">
            <a:off x="-152400" y="0"/>
            <a:ext cx="18288001"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50495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DRAFT GOVERNMENT REGULATION</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4" name="TextBox 15">
            <a:extLst>
              <a:ext uri="{FF2B5EF4-FFF2-40B4-BE49-F238E27FC236}">
                <a16:creationId xmlns:a16="http://schemas.microsoft.com/office/drawing/2014/main" id="{2F74DE19-4863-42A9-84C4-01397FF14914}"/>
              </a:ext>
            </a:extLst>
          </p:cNvPr>
          <p:cNvSpPr txBox="1"/>
          <p:nvPr/>
        </p:nvSpPr>
        <p:spPr>
          <a:xfrm>
            <a:off x="1030614" y="2346974"/>
            <a:ext cx="16228686" cy="7295395"/>
          </a:xfrm>
          <a:prstGeom prst="rect">
            <a:avLst/>
          </a:prstGeom>
        </p:spPr>
        <p:txBody>
          <a:bodyPr wrap="square" lIns="0" tIns="0" rIns="0" bIns="0" rtlCol="0" anchor="t">
            <a:spAutoFit/>
          </a:bodyPr>
          <a:lstStyle/>
          <a:p>
            <a:pPr marL="457200" indent="-457200" algn="just">
              <a:lnSpc>
                <a:spcPct val="150000"/>
              </a:lnSpc>
              <a:buFont typeface="Arial" panose="020B0604020202020204" pitchFamily="34" charset="0"/>
              <a:buChar char="•"/>
            </a:pPr>
            <a:r>
              <a:rPr lang="en-US" sz="3200" dirty="0">
                <a:solidFill>
                  <a:srgbClr val="D5D8DB"/>
                </a:solidFill>
                <a:latin typeface="Arial" panose="020B0604020202020204" pitchFamily="34" charset="0"/>
                <a:cs typeface="Arial" panose="020B0604020202020204" pitchFamily="34" charset="0"/>
              </a:rPr>
              <a:t>0% production/royalty fee applicable for (</a:t>
            </a:r>
            <a:r>
              <a:rPr lang="en-US" sz="3200" dirty="0" err="1">
                <a:solidFill>
                  <a:srgbClr val="D5D8DB"/>
                </a:solidFill>
                <a:latin typeface="Arial" panose="020B0604020202020204" pitchFamily="34" charset="0"/>
                <a:cs typeface="Arial" panose="020B0604020202020204" pitchFamily="34" charset="0"/>
              </a:rPr>
              <a:t>i</a:t>
            </a:r>
            <a:r>
              <a:rPr lang="en-US" sz="3200" dirty="0">
                <a:solidFill>
                  <a:srgbClr val="D5D8DB"/>
                </a:solidFill>
                <a:latin typeface="Arial" panose="020B0604020202020204" pitchFamily="34" charset="0"/>
                <a:cs typeface="Arial" panose="020B0604020202020204" pitchFamily="34" charset="0"/>
              </a:rPr>
              <a:t>) IUP-OP, (ii) IUPK-OP and (iii) IUPK for Continuation of Operation of COW/CCOW, for conducting Coal Development and/or Utilization within the country</a:t>
            </a:r>
          </a:p>
          <a:p>
            <a:pPr marL="457200" indent="-457200" algn="just">
              <a:lnSpc>
                <a:spcPct val="150000"/>
              </a:lnSpc>
              <a:buFont typeface="Arial" panose="020B0604020202020204" pitchFamily="34" charset="0"/>
              <a:buChar char="•"/>
            </a:pPr>
            <a:r>
              <a:rPr lang="en-US" sz="3200" dirty="0">
                <a:solidFill>
                  <a:srgbClr val="D5D8DB"/>
                </a:solidFill>
                <a:latin typeface="Arial" panose="020B0604020202020204" pitchFamily="34" charset="0"/>
                <a:cs typeface="Arial" panose="020B0604020202020204" pitchFamily="34" charset="0"/>
              </a:rPr>
              <a:t>0% production/royalty fee shall be applied against the amount/tonnage of coal being used in Coal Development and/or Utilization activities</a:t>
            </a:r>
          </a:p>
          <a:p>
            <a:pPr marL="457200" indent="-457200" algn="just">
              <a:lnSpc>
                <a:spcPct val="150000"/>
              </a:lnSpc>
              <a:buFont typeface="Arial" panose="020B0604020202020204" pitchFamily="34" charset="0"/>
              <a:buChar char="•"/>
            </a:pPr>
            <a:r>
              <a:rPr lang="en-US" sz="3200" dirty="0">
                <a:solidFill>
                  <a:srgbClr val="D5D8DB"/>
                </a:solidFill>
                <a:latin typeface="Arial" panose="020B0604020202020204" pitchFamily="34" charset="0"/>
                <a:cs typeface="Arial" panose="020B0604020202020204" pitchFamily="34" charset="0"/>
              </a:rPr>
              <a:t>Further provisions will be regulated under a Minister of Energy and Mineral Resources Regulation</a:t>
            </a:r>
          </a:p>
          <a:p>
            <a:pPr marL="457200" indent="-457200" algn="just">
              <a:lnSpc>
                <a:spcPct val="150000"/>
              </a:lnSpc>
              <a:buFont typeface="Arial" panose="020B0604020202020204" pitchFamily="34" charset="0"/>
              <a:buChar char="•"/>
            </a:pPr>
            <a:r>
              <a:rPr lang="en-US" sz="3200" dirty="0">
                <a:solidFill>
                  <a:srgbClr val="D5D8DB"/>
                </a:solidFill>
                <a:latin typeface="Arial" panose="020B0604020202020204" pitchFamily="34" charset="0"/>
                <a:cs typeface="Arial" panose="020B0604020202020204" pitchFamily="34" charset="0"/>
              </a:rPr>
              <a:t>The amount, requirements and procedure for the imposition of 0% production/royalty fee shall be subject to prior approval of the Minister of Finance</a:t>
            </a:r>
          </a:p>
          <a:p>
            <a:pPr marL="457200" indent="-457200" algn="just">
              <a:lnSpc>
                <a:spcPct val="150000"/>
              </a:lnSpc>
              <a:buFont typeface="Arial" panose="020B0604020202020204" pitchFamily="34" charset="0"/>
              <a:buChar char="•"/>
            </a:pPr>
            <a:endParaRPr lang="en-US" sz="3200" dirty="0">
              <a:solidFill>
                <a:srgbClr val="D5D8D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104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outdoor, truck, sky, ground&#10;&#10;Description automatically generated">
            <a:extLst>
              <a:ext uri="{FF2B5EF4-FFF2-40B4-BE49-F238E27FC236}">
                <a16:creationId xmlns:a16="http://schemas.microsoft.com/office/drawing/2014/main" id="{689CDEF6-A321-4FF6-AE3A-FA5DD42BAA7C}"/>
              </a:ext>
            </a:extLst>
          </p:cNvPr>
          <p:cNvPicPr>
            <a:picLocks noChangeAspect="1"/>
          </p:cNvPicPr>
          <p:nvPr/>
        </p:nvPicPr>
        <p:blipFill rotWithShape="1">
          <a:blip r:embed="rId2">
            <a:alphaModFix amt="4000"/>
            <a:extLst>
              <a:ext uri="{28A0092B-C50C-407E-A947-70E740481C1C}">
                <a14:useLocalDpi xmlns:a14="http://schemas.microsoft.com/office/drawing/2010/main" val="0"/>
              </a:ext>
            </a:extLst>
          </a:blip>
          <a:srcRect l="2578"/>
          <a:stretch/>
        </p:blipFill>
        <p:spPr>
          <a:xfrm flipH="1">
            <a:off x="-152400" y="0"/>
            <a:ext cx="18288001"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85547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AMENDED PROVISION – ARTICLE 162</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10" name="TextBox 9">
            <a:extLst>
              <a:ext uri="{FF2B5EF4-FFF2-40B4-BE49-F238E27FC236}">
                <a16:creationId xmlns:a16="http://schemas.microsoft.com/office/drawing/2014/main" id="{7021F376-B06C-4C2B-AE30-469C3B7AB23D}"/>
              </a:ext>
            </a:extLst>
          </p:cNvPr>
          <p:cNvSpPr txBox="1"/>
          <p:nvPr/>
        </p:nvSpPr>
        <p:spPr>
          <a:xfrm>
            <a:off x="926944" y="1834332"/>
            <a:ext cx="16374637" cy="2597827"/>
          </a:xfrm>
          <a:prstGeom prst="rect">
            <a:avLst/>
          </a:prstGeom>
          <a:noFill/>
        </p:spPr>
        <p:txBody>
          <a:bodyPr wrap="square">
            <a:spAutoFit/>
          </a:bodyPr>
          <a:lstStyle/>
          <a:p>
            <a:pPr algn="just">
              <a:lnSpc>
                <a:spcPct val="150000"/>
              </a:lnSpc>
            </a:pPr>
            <a:r>
              <a:rPr lang="en-US" sz="28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Any person who impedes or interferes with the mining </a:t>
            </a:r>
            <a:r>
              <a:rPr lang="en-US" sz="2800" i="1" dirty="0">
                <a:solidFill>
                  <a:schemeClr val="bg1"/>
                </a:solidFill>
                <a:latin typeface="Arial" panose="020B0604020202020204" pitchFamily="34" charset="0"/>
                <a:ea typeface="Calibri" panose="020F0502020204030204" pitchFamily="34" charset="0"/>
                <a:cs typeface="Arial" panose="020B0604020202020204" pitchFamily="34" charset="0"/>
              </a:rPr>
              <a:t>b</a:t>
            </a:r>
            <a:r>
              <a:rPr lang="en-US" sz="28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usiness activities of IUP, IUPK, IPR or SIPB holders who have fulfilled the requirements as referred to in </a:t>
            </a:r>
            <a:r>
              <a:rPr lang="en-US" sz="2800" b="1" i="1" dirty="0">
                <a:solidFill>
                  <a:srgbClr val="FFFF00"/>
                </a:solidFill>
                <a:effectLst/>
                <a:latin typeface="Arial" panose="020B0604020202020204" pitchFamily="34" charset="0"/>
                <a:ea typeface="Calibri" panose="020F0502020204030204" pitchFamily="34" charset="0"/>
                <a:cs typeface="Arial" panose="020B0604020202020204" pitchFamily="34" charset="0"/>
              </a:rPr>
              <a:t>Article 86F letter b and</a:t>
            </a:r>
            <a:r>
              <a:rPr lang="en-US" sz="28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Article 136 paragraph (2) shall be sentenced to a maximum of 1 (one) year imprisonment or a maximum fine of Rp100,000,000.00 (one hundred million rupiah).</a:t>
            </a:r>
            <a:endParaRPr lang="en-US" sz="2800" i="1"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E5FCC9D-B0FB-45AF-9E5E-E155D3EE8D69}"/>
              </a:ext>
            </a:extLst>
          </p:cNvPr>
          <p:cNvCxnSpPr>
            <a:cxnSpLocks/>
          </p:cNvCxnSpPr>
          <p:nvPr/>
        </p:nvCxnSpPr>
        <p:spPr>
          <a:xfrm>
            <a:off x="998963" y="4991100"/>
            <a:ext cx="162120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5DE8C9-38A3-4330-A268-9AB8AC5D4209}"/>
              </a:ext>
            </a:extLst>
          </p:cNvPr>
          <p:cNvSpPr txBox="1"/>
          <p:nvPr/>
        </p:nvSpPr>
        <p:spPr>
          <a:xfrm>
            <a:off x="973563" y="5643783"/>
            <a:ext cx="16200863" cy="2597827"/>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Minor amendment to maintain consistency by including reference to Article 86F (b) regarding the obligation of holders of a rock mining business license (</a:t>
            </a:r>
            <a:r>
              <a:rPr lang="en-US" sz="2800" i="1" dirty="0" err="1">
                <a:solidFill>
                  <a:schemeClr val="bg1"/>
                </a:solidFill>
                <a:latin typeface="Arial" panose="020B0604020202020204" pitchFamily="34" charset="0"/>
                <a:cs typeface="Arial" panose="020B0604020202020204" pitchFamily="34" charset="0"/>
              </a:rPr>
              <a:t>surat</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izin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penambangan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batuan</a:t>
            </a:r>
            <a:r>
              <a:rPr lang="en-US" sz="2800" i="1"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or SIPB) to settle land rights with the landowner(s)</a:t>
            </a:r>
          </a:p>
          <a:p>
            <a:pPr marL="457200" indent="-457200" algn="just">
              <a:lnSpc>
                <a:spcPct val="150000"/>
              </a:lnSpc>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Ensure SIPB holders are protected from any hinderance or interference of mining activities</a:t>
            </a:r>
          </a:p>
        </p:txBody>
      </p:sp>
    </p:spTree>
    <p:extLst>
      <p:ext uri="{BB962C8B-B14F-4D97-AF65-F5344CB8AC3E}">
        <p14:creationId xmlns:p14="http://schemas.microsoft.com/office/powerpoint/2010/main" val="892850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outdoor, truck, sky, ground&#10;&#10;Description automatically generated">
            <a:extLst>
              <a:ext uri="{FF2B5EF4-FFF2-40B4-BE49-F238E27FC236}">
                <a16:creationId xmlns:a16="http://schemas.microsoft.com/office/drawing/2014/main" id="{689CDEF6-A321-4FF6-AE3A-FA5DD42BAA7C}"/>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2578"/>
          <a:stretch/>
        </p:blipFill>
        <p:spPr>
          <a:xfrm flipH="1">
            <a:off x="-152400" y="-114300"/>
            <a:ext cx="18288001"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85547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OTHER NOTEWORTHY CHANGES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10" name="TextBox 9">
            <a:extLst>
              <a:ext uri="{FF2B5EF4-FFF2-40B4-BE49-F238E27FC236}">
                <a16:creationId xmlns:a16="http://schemas.microsoft.com/office/drawing/2014/main" id="{7021F376-B06C-4C2B-AE30-469C3B7AB23D}"/>
              </a:ext>
            </a:extLst>
          </p:cNvPr>
          <p:cNvSpPr txBox="1"/>
          <p:nvPr/>
        </p:nvSpPr>
        <p:spPr>
          <a:xfrm>
            <a:off x="926944" y="1670417"/>
            <a:ext cx="16374637" cy="3019032"/>
          </a:xfrm>
          <a:prstGeom prst="rect">
            <a:avLst/>
          </a:prstGeom>
          <a:noFill/>
        </p:spPr>
        <p:txBody>
          <a:bodyPr wrap="square">
            <a:spAutoFit/>
          </a:bodyPr>
          <a:lstStyle/>
          <a:p>
            <a:pPr algn="just">
              <a:lnSpc>
                <a:spcPct val="150000"/>
              </a:lnSpc>
            </a:pPr>
            <a:r>
              <a:rPr lang="en-US" sz="2600" b="1" u="sng" dirty="0">
                <a:solidFill>
                  <a:srgbClr val="FFFF00"/>
                </a:solidFill>
                <a:latin typeface="Arial" panose="020B0604020202020204" pitchFamily="34" charset="0"/>
                <a:cs typeface="Arial" panose="020B0604020202020204" pitchFamily="34" charset="0"/>
              </a:rPr>
              <a:t>Coal Mining Products Subject to Value-Added Tax</a:t>
            </a:r>
            <a:endParaRPr lang="en-US" sz="2600" dirty="0">
              <a:solidFill>
                <a:srgbClr val="FFFF00"/>
              </a:solidFill>
              <a:latin typeface="Arial" panose="020B0604020202020204" pitchFamily="34" charset="0"/>
              <a:cs typeface="Arial" panose="020B0604020202020204" pitchFamily="34" charset="0"/>
            </a:endParaRPr>
          </a:p>
          <a:p>
            <a:pPr algn="just">
              <a:lnSpc>
                <a:spcPct val="150000"/>
              </a:lnSpc>
            </a:pPr>
            <a:endParaRPr lang="en-US" sz="2600" dirty="0">
              <a:solidFill>
                <a:schemeClr val="bg1"/>
              </a:solidFill>
              <a:latin typeface="Arial" panose="020B0604020202020204" pitchFamily="34" charset="0"/>
              <a:cs typeface="Arial" panose="020B0604020202020204" pitchFamily="34" charset="0"/>
            </a:endParaRPr>
          </a:p>
          <a:p>
            <a:pPr algn="just">
              <a:lnSpc>
                <a:spcPct val="150000"/>
              </a:lnSpc>
            </a:pPr>
            <a:r>
              <a:rPr lang="en-US" sz="2600" dirty="0">
                <a:solidFill>
                  <a:schemeClr val="bg1"/>
                </a:solidFill>
                <a:latin typeface="Arial" panose="020B0604020202020204" pitchFamily="34" charset="0"/>
                <a:cs typeface="Arial" panose="020B0604020202020204" pitchFamily="34" charset="0"/>
              </a:rPr>
              <a:t>Omnibus Law amends Article 4A (2) (a) of Law No. 8 of 1983 regarding Value-Added Tax and Sales Tax on Luxury Goods, as lastly amended by Law No. 42 of 2009, to exclude coal mining products from the list of products exempted from the imposition of VAT.</a:t>
            </a:r>
          </a:p>
        </p:txBody>
      </p:sp>
      <p:cxnSp>
        <p:nvCxnSpPr>
          <p:cNvPr id="5" name="Straight Connector 4">
            <a:extLst>
              <a:ext uri="{FF2B5EF4-FFF2-40B4-BE49-F238E27FC236}">
                <a16:creationId xmlns:a16="http://schemas.microsoft.com/office/drawing/2014/main" id="{BE5FCC9D-B0FB-45AF-9E5E-E155D3EE8D69}"/>
              </a:ext>
            </a:extLst>
          </p:cNvPr>
          <p:cNvCxnSpPr>
            <a:cxnSpLocks/>
          </p:cNvCxnSpPr>
          <p:nvPr/>
        </p:nvCxnSpPr>
        <p:spPr>
          <a:xfrm>
            <a:off x="998963" y="4991100"/>
            <a:ext cx="162120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5DE8C9-38A3-4330-A268-9AB8AC5D4209}"/>
              </a:ext>
            </a:extLst>
          </p:cNvPr>
          <p:cNvSpPr txBox="1"/>
          <p:nvPr/>
        </p:nvSpPr>
        <p:spPr>
          <a:xfrm>
            <a:off x="926944" y="5205520"/>
            <a:ext cx="16200863" cy="3619196"/>
          </a:xfrm>
          <a:prstGeom prst="rect">
            <a:avLst/>
          </a:prstGeom>
          <a:noFill/>
        </p:spPr>
        <p:txBody>
          <a:bodyPr wrap="square">
            <a:spAutoFit/>
          </a:bodyPr>
          <a:lstStyle/>
          <a:p>
            <a:pPr algn="just">
              <a:lnSpc>
                <a:spcPct val="150000"/>
              </a:lnSpc>
            </a:pPr>
            <a:r>
              <a:rPr lang="en-US" sz="2600" b="1" u="sng" dirty="0">
                <a:solidFill>
                  <a:srgbClr val="FFFF00"/>
                </a:solidFill>
                <a:latin typeface="Arial" panose="020B0604020202020204" pitchFamily="34" charset="0"/>
                <a:cs typeface="Arial" panose="020B0604020202020204" pitchFamily="34" charset="0"/>
              </a:rPr>
              <a:t>Change in the Forestry Area Borrow-Use Regime</a:t>
            </a:r>
            <a:r>
              <a:rPr lang="en-US" sz="2600" dirty="0">
                <a:solidFill>
                  <a:srgbClr val="FFC000"/>
                </a:solidFill>
                <a:latin typeface="Arial" panose="020B0604020202020204" pitchFamily="34" charset="0"/>
                <a:cs typeface="Arial" panose="020B0604020202020204" pitchFamily="34" charset="0"/>
              </a:rPr>
              <a:t> </a:t>
            </a:r>
          </a:p>
          <a:p>
            <a:pPr algn="just">
              <a:lnSpc>
                <a:spcPct val="150000"/>
              </a:lnSpc>
            </a:pPr>
            <a:endParaRPr lang="en-US" sz="2600" dirty="0">
              <a:solidFill>
                <a:srgbClr val="FFC000"/>
              </a:solidFill>
              <a:latin typeface="Arial" panose="020B0604020202020204" pitchFamily="34" charset="0"/>
              <a:cs typeface="Arial" panose="020B0604020202020204" pitchFamily="34" charset="0"/>
            </a:endParaRPr>
          </a:p>
          <a:p>
            <a:pPr algn="just">
              <a:lnSpc>
                <a:spcPct val="150000"/>
              </a:lnSpc>
            </a:pPr>
            <a:r>
              <a:rPr lang="en-US" sz="2600" dirty="0">
                <a:solidFill>
                  <a:srgbClr val="D5D8DB"/>
                </a:solidFill>
                <a:latin typeface="Arial" panose="020B0604020202020204" pitchFamily="34" charset="0"/>
                <a:cs typeface="Arial" panose="020B0604020202020204" pitchFamily="34" charset="0"/>
              </a:rPr>
              <a:t>Omnibus Law amends Article 38 (3) of Law No. 41 of 1999 regarding Forestry, as lastly amended by Law No. 19 of 2004, to eliminate the word “permit” from the forestry area borrow-use context, leaving it ambiguous as to whether the borrow-use of forestry area no longer requires the issuance of a permit, but is rather a mere arrangement between the business actor and the central government</a:t>
            </a:r>
          </a:p>
        </p:txBody>
      </p:sp>
    </p:spTree>
    <p:extLst>
      <p:ext uri="{BB962C8B-B14F-4D97-AF65-F5344CB8AC3E}">
        <p14:creationId xmlns:p14="http://schemas.microsoft.com/office/powerpoint/2010/main" val="2339873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1019</Words>
  <Application>Microsoft Office PowerPoint</Application>
  <PresentationFormat>Custom</PresentationFormat>
  <Paragraphs>76</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Process</dc:title>
  <dc:creator>frodyanto</dc:creator>
  <cp:lastModifiedBy>SSEK</cp:lastModifiedBy>
  <cp:revision>67</cp:revision>
  <dcterms:created xsi:type="dcterms:W3CDTF">2006-08-16T00:00:00Z</dcterms:created>
  <dcterms:modified xsi:type="dcterms:W3CDTF">2020-11-13T06:44:24Z</dcterms:modified>
  <dc:identifier>DAELeIeGK1Q</dc:identifier>
</cp:coreProperties>
</file>